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8" r:id="rId2"/>
    <p:sldId id="355" r:id="rId3"/>
    <p:sldId id="356" r:id="rId4"/>
    <p:sldId id="354" r:id="rId5"/>
    <p:sldId id="321" r:id="rId6"/>
    <p:sldId id="362" r:id="rId7"/>
    <p:sldId id="327" r:id="rId8"/>
    <p:sldId id="349" r:id="rId9"/>
    <p:sldId id="363" r:id="rId10"/>
    <p:sldId id="364" r:id="rId11"/>
    <p:sldId id="365" r:id="rId12"/>
    <p:sldId id="366" r:id="rId13"/>
    <p:sldId id="318" r:id="rId14"/>
    <p:sldId id="334" r:id="rId15"/>
    <p:sldId id="338" r:id="rId16"/>
    <p:sldId id="340" r:id="rId17"/>
    <p:sldId id="336" r:id="rId18"/>
    <p:sldId id="351" r:id="rId19"/>
    <p:sldId id="330" r:id="rId20"/>
    <p:sldId id="341" r:id="rId21"/>
    <p:sldId id="329" r:id="rId22"/>
    <p:sldId id="310" r:id="rId23"/>
    <p:sldId id="272" r:id="rId24"/>
    <p:sldId id="342" r:id="rId25"/>
    <p:sldId id="343" r:id="rId26"/>
    <p:sldId id="360" r:id="rId27"/>
    <p:sldId id="281" r:id="rId28"/>
    <p:sldId id="344" r:id="rId29"/>
    <p:sldId id="345" r:id="rId30"/>
    <p:sldId id="346" r:id="rId31"/>
    <p:sldId id="347" r:id="rId32"/>
    <p:sldId id="348" r:id="rId33"/>
    <p:sldId id="352" r:id="rId34"/>
    <p:sldId id="359" r:id="rId35"/>
    <p:sldId id="361" r:id="rId36"/>
    <p:sldId id="358" r:id="rId37"/>
    <p:sldId id="259" r:id="rId3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FCC"/>
    <a:srgbClr val="FFFF99"/>
    <a:srgbClr val="000000"/>
    <a:srgbClr val="FF33CC"/>
    <a:srgbClr val="CBBD9E"/>
    <a:srgbClr val="024D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62" autoAdjust="0"/>
    <p:restoredTop sz="94660" autoAdjust="0"/>
  </p:normalViewPr>
  <p:slideViewPr>
    <p:cSldViewPr>
      <p:cViewPr>
        <p:scale>
          <a:sx n="80" d="100"/>
          <a:sy n="80" d="100"/>
        </p:scale>
        <p:origin x="-1284" y="-33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291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CBBAA6-F190-40FC-B4AC-28EF4866FB60}" type="datetimeFigureOut">
              <a:rPr lang="zh-CN" altLang="en-US" smtClean="0"/>
              <a:pPr/>
              <a:t>2014/5/10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005EB3-176B-47B7-A1A9-4DE3CD2C18A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178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6D011A-51D1-43D4-9568-20CB57B28511}" type="datetimeFigureOut">
              <a:rPr lang="zh-CN" altLang="en-US" smtClean="0"/>
              <a:pPr/>
              <a:t>2014/5/10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002421-5D86-4647-B44F-6A8286C169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543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ilye\Desktop\蓝色底板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pic>
        <p:nvPicPr>
          <p:cNvPr id="5" name="Picture 2" descr="D:\工作文件\艾克塞伦\定稿设计\PPT模板\x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4" y="214296"/>
            <a:ext cx="1008087" cy="45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64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lilye\Desktop\蓝色底板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pic>
        <p:nvPicPr>
          <p:cNvPr id="4" name="Picture 2" descr="D:\工作文件\艾克塞伦\定稿设计\PPT模板\x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4" y="214296"/>
            <a:ext cx="1008087" cy="45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592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03064-8C95-4FA2-AEA4-0D3A2E1D87C4}" type="datetimeFigureOut">
              <a:rPr lang="zh-CN" altLang="en-US" smtClean="0"/>
              <a:pPr/>
              <a:t>2014/5/10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3F785-7949-43A3-956D-5473ED3DFC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182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gif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000232" y="1500180"/>
            <a:ext cx="5472608" cy="1754326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7200" dirty="0" smtClean="0">
                <a:solidFill>
                  <a:srgbClr val="FFFFCC"/>
                </a:solidFill>
                <a:latin typeface="华文琥珀" pitchFamily="2" charset="-122"/>
                <a:ea typeface="华文琥珀" pitchFamily="2" charset="-122"/>
              </a:rPr>
              <a:t>易  销  邦</a:t>
            </a:r>
            <a:endParaRPr lang="zh-CN" altLang="en-US" sz="7200" dirty="0">
              <a:solidFill>
                <a:srgbClr val="FFFFCC"/>
              </a:solidFill>
              <a:latin typeface="华文琥珀" pitchFamily="2" charset="-122"/>
              <a:ea typeface="华文琥珀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395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57290" y="214296"/>
            <a:ext cx="357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易销邦主要功能（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1/3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1142990"/>
            <a:ext cx="2511075" cy="323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b="1" dirty="0" smtClean="0">
                <a:latin typeface="微软雅黑" pitchFamily="34" charset="-122"/>
                <a:ea typeface="微软雅黑" pitchFamily="34" charset="-122"/>
              </a:rPr>
              <a:t>销 售 上 报</a:t>
            </a:r>
            <a:endParaRPr lang="zh-CN" altLang="en-US" sz="15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285720" y="1571618"/>
            <a:ext cx="2714676" cy="3286148"/>
            <a:chOff x="571472" y="1571618"/>
            <a:chExt cx="2857520" cy="3286148"/>
          </a:xfrm>
        </p:grpSpPr>
        <p:pic>
          <p:nvPicPr>
            <p:cNvPr id="4" name="Picture 40" descr="Client-info-Bo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71472" y="1571618"/>
              <a:ext cx="2857520" cy="32861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642911" y="1714494"/>
              <a:ext cx="2643206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目的：</a:t>
              </a:r>
              <a:r>
                <a:rPr lang="zh-CN" altLang="en-US" sz="1400" b="1" dirty="0" smtClean="0">
                  <a:latin typeface="微软雅黑" pitchFamily="34" charset="-122"/>
                  <a:ea typeface="微软雅黑" pitchFamily="34" charset="-122"/>
                </a:rPr>
                <a:t>及时掌握当天销售量</a:t>
              </a:r>
              <a:endParaRPr lang="en-US" altLang="zh-CN" sz="14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流程：</a:t>
              </a:r>
              <a:r>
                <a:rPr lang="zh-CN" altLang="en-US" sz="1400" b="1" smtClean="0">
                  <a:latin typeface="微软雅黑" pitchFamily="34" charset="-122"/>
                  <a:ea typeface="微软雅黑" pitchFamily="34" charset="-122"/>
                </a:rPr>
                <a:t>厅</a:t>
              </a:r>
              <a:r>
                <a:rPr lang="zh-CN" altLang="en-US" sz="1400" b="1" smtClean="0">
                  <a:latin typeface="微软雅黑" pitchFamily="34" charset="-122"/>
                  <a:ea typeface="微软雅黑" pitchFamily="34" charset="-122"/>
                </a:rPr>
                <a:t>店每天营业完毕后上报当日销量</a:t>
              </a:r>
              <a:r>
                <a:rPr lang="zh-CN" altLang="en-US" sz="1400" b="1" dirty="0" smtClean="0">
                  <a:latin typeface="微软雅黑" pitchFamily="34" charset="-122"/>
                  <a:ea typeface="微软雅黑" pitchFamily="34" charset="-122"/>
                </a:rPr>
                <a:t>，渠道</a:t>
              </a:r>
              <a:r>
                <a:rPr lang="zh-CN" altLang="en-US" sz="1400" b="1" smtClean="0">
                  <a:latin typeface="微软雅黑" pitchFamily="34" charset="-122"/>
                  <a:ea typeface="微软雅黑" pitchFamily="34" charset="-122"/>
                </a:rPr>
                <a:t>经理</a:t>
              </a:r>
              <a:r>
                <a:rPr lang="zh-CN" altLang="en-US" sz="1400" b="1" smtClean="0">
                  <a:latin typeface="微软雅黑" pitchFamily="34" charset="-122"/>
                  <a:ea typeface="微软雅黑" pitchFamily="34" charset="-122"/>
                </a:rPr>
                <a:t>确定辖区内的厅店销量</a:t>
              </a:r>
              <a:r>
                <a:rPr lang="zh-CN" altLang="en-US" sz="1400" b="1" dirty="0" smtClean="0">
                  <a:latin typeface="微软雅黑" pitchFamily="34" charset="-122"/>
                  <a:ea typeface="微软雅黑" pitchFamily="34" charset="-122"/>
                </a:rPr>
                <a:t>，</a:t>
              </a:r>
              <a:r>
                <a:rPr lang="zh-CN" altLang="en-US" sz="1400" b="1" smtClean="0">
                  <a:latin typeface="微软雅黑" pitchFamily="34" charset="-122"/>
                  <a:ea typeface="微软雅黑" pitchFamily="34" charset="-122"/>
                </a:rPr>
                <a:t>领导</a:t>
              </a:r>
              <a:r>
                <a:rPr lang="zh-CN" altLang="en-US" sz="1400" b="1" smtClean="0">
                  <a:latin typeface="微软雅黑" pitchFamily="34" charset="-122"/>
                  <a:ea typeface="微软雅黑" pitchFamily="34" charset="-122"/>
                </a:rPr>
                <a:t>浏览、分析并</a:t>
              </a:r>
              <a:r>
                <a:rPr lang="zh-CN" altLang="en-US" sz="1400" b="1" dirty="0" smtClean="0">
                  <a:latin typeface="微软雅黑" pitchFamily="34" charset="-122"/>
                  <a:ea typeface="微软雅黑" pitchFamily="34" charset="-122"/>
                </a:rPr>
                <a:t>应用（督促后进，表扬先进）</a:t>
              </a:r>
              <a:endParaRPr lang="en-US" altLang="zh-CN" sz="14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使用</a:t>
              </a:r>
              <a:r>
                <a:rPr lang="zh-CN" altLang="en-US" sz="1400" b="1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人员</a:t>
              </a:r>
              <a:r>
                <a:rPr lang="zh-CN" altLang="en-US" sz="1400" b="1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zh-CN" altLang="en-US" sz="1400" b="1">
                  <a:latin typeface="微软雅黑" pitchFamily="34" charset="-122"/>
                  <a:ea typeface="微软雅黑" pitchFamily="34" charset="-122"/>
                </a:rPr>
                <a:t>营业厅营业员、店长；渠道经理；渠道统筹；领导</a:t>
              </a:r>
              <a:endParaRPr lang="zh-CN" altLang="en-US" sz="14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286116" y="1142990"/>
            <a:ext cx="2511075" cy="323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b="1" dirty="0" smtClean="0">
                <a:latin typeface="微软雅黑" pitchFamily="34" charset="-122"/>
                <a:ea typeface="微软雅黑" pitchFamily="34" charset="-122"/>
              </a:rPr>
              <a:t>销 售 日 报</a:t>
            </a:r>
            <a:endParaRPr lang="zh-CN" altLang="en-US" sz="15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15074" y="1142990"/>
            <a:ext cx="2511075" cy="323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b="1" dirty="0" smtClean="0">
                <a:latin typeface="微软雅黑" pitchFamily="34" charset="-122"/>
                <a:ea typeface="微软雅黑" pitchFamily="34" charset="-122"/>
              </a:rPr>
              <a:t>日 程 管 理</a:t>
            </a:r>
            <a:endParaRPr lang="zh-CN" altLang="en-US" sz="15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214678" y="1571618"/>
            <a:ext cx="2714676" cy="3286148"/>
            <a:chOff x="571472" y="1571618"/>
            <a:chExt cx="2857520" cy="3286148"/>
          </a:xfrm>
        </p:grpSpPr>
        <p:pic>
          <p:nvPicPr>
            <p:cNvPr id="37" name="Picture 40" descr="Client-info-Bo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71472" y="1571618"/>
              <a:ext cx="2857520" cy="32861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" name="TextBox 37"/>
            <p:cNvSpPr txBox="1"/>
            <p:nvPr/>
          </p:nvSpPr>
          <p:spPr>
            <a:xfrm>
              <a:off x="642911" y="1714494"/>
              <a:ext cx="2643206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目的：</a:t>
              </a:r>
              <a:r>
                <a:rPr lang="zh-CN" altLang="en-US" sz="1400" b="1" dirty="0" smtClean="0">
                  <a:latin typeface="微软雅黑" pitchFamily="34" charset="-122"/>
                  <a:ea typeface="微软雅黑" pitchFamily="34" charset="-122"/>
                </a:rPr>
                <a:t>厅店看数功能</a:t>
              </a:r>
              <a:endParaRPr lang="en-US" altLang="zh-CN" sz="14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b="1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流程</a:t>
              </a:r>
              <a:r>
                <a:rPr lang="zh-CN" altLang="en-US" sz="1400" b="1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zh-CN" altLang="en-US" sz="1400" b="1" smtClean="0">
                  <a:latin typeface="微软雅黑" pitchFamily="34" charset="-122"/>
                  <a:ea typeface="微软雅黑" pitchFamily="34" charset="-122"/>
                </a:rPr>
                <a:t>营帐系统每天上午提取上一日的业务成功受理数据，同步到易销邦系统，店长、渠道经理、统筹、领导能及时了解上一日销售数据。</a:t>
              </a:r>
              <a:endParaRPr lang="en-US" altLang="zh-CN" sz="14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使用</a:t>
              </a:r>
              <a:r>
                <a:rPr lang="zh-CN" altLang="en-US" sz="1400" b="1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人员</a:t>
              </a:r>
              <a:r>
                <a:rPr lang="zh-CN" altLang="en-US" sz="1400" b="1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zh-CN" altLang="en-US" sz="1400" b="1">
                  <a:latin typeface="微软雅黑" pitchFamily="34" charset="-122"/>
                  <a:ea typeface="微软雅黑" pitchFamily="34" charset="-122"/>
                </a:rPr>
                <a:t>店长；渠道经理；渠道统筹</a:t>
              </a:r>
              <a:r>
                <a:rPr lang="zh-CN" altLang="en-US" sz="1400" b="1">
                  <a:latin typeface="微软雅黑" pitchFamily="34" charset="-122"/>
                  <a:ea typeface="微软雅黑" pitchFamily="34" charset="-122"/>
                </a:rPr>
                <a:t>；</a:t>
              </a:r>
              <a:r>
                <a:rPr lang="zh-CN" altLang="en-US" sz="1400" b="1" smtClean="0">
                  <a:latin typeface="微软雅黑" pitchFamily="34" charset="-122"/>
                  <a:ea typeface="微软雅黑" pitchFamily="34" charset="-122"/>
                </a:rPr>
                <a:t>领导</a:t>
              </a:r>
              <a:endPara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143604" y="1571618"/>
            <a:ext cx="2714676" cy="3286148"/>
            <a:chOff x="571472" y="1571618"/>
            <a:chExt cx="2857520" cy="3286148"/>
          </a:xfrm>
        </p:grpSpPr>
        <p:pic>
          <p:nvPicPr>
            <p:cNvPr id="40" name="Picture 40" descr="Client-info-Bo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71472" y="1571618"/>
              <a:ext cx="2857520" cy="32861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" name="TextBox 40"/>
            <p:cNvSpPr txBox="1"/>
            <p:nvPr/>
          </p:nvSpPr>
          <p:spPr>
            <a:xfrm>
              <a:off x="642911" y="1714494"/>
              <a:ext cx="2643206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目的：</a:t>
              </a:r>
              <a:r>
                <a:rPr lang="zh-CN" altLang="en-US" sz="1400" b="1" dirty="0" smtClean="0">
                  <a:latin typeface="微软雅黑" pitchFamily="34" charset="-122"/>
                  <a:ea typeface="微软雅黑" pitchFamily="34" charset="-122"/>
                </a:rPr>
                <a:t>工作任务提醒部署</a:t>
              </a:r>
              <a:endParaRPr lang="en-US" altLang="zh-CN" sz="14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b="1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流程</a:t>
              </a:r>
              <a:r>
                <a:rPr lang="zh-CN" altLang="en-US" sz="1400" b="1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zh-CN" altLang="en-US" sz="1400" b="1" smtClean="0">
                  <a:latin typeface="微软雅黑" pitchFamily="34" charset="-122"/>
                  <a:ea typeface="微软雅黑" pitchFamily="34" charset="-122"/>
                </a:rPr>
                <a:t>使用者通过日程给下属配置工作任务和下发计划，下属通过</a:t>
              </a:r>
              <a:r>
                <a:rPr lang="en-US" altLang="zh-CN" sz="1400" b="1" smtClean="0">
                  <a:latin typeface="微软雅黑" pitchFamily="34" charset="-122"/>
                  <a:ea typeface="微软雅黑" pitchFamily="34" charset="-122"/>
                </a:rPr>
                <a:t>APP</a:t>
              </a:r>
              <a:r>
                <a:rPr lang="zh-CN" altLang="en-US" sz="1400" b="1" smtClean="0">
                  <a:latin typeface="微软雅黑" pitchFamily="34" charset="-122"/>
                  <a:ea typeface="微软雅黑" pitchFamily="34" charset="-122"/>
                </a:rPr>
                <a:t>获取并浏览。</a:t>
              </a:r>
              <a:endParaRPr lang="en-US" altLang="zh-CN" sz="1400" b="1" smtClean="0"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b="1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使用</a:t>
              </a:r>
              <a:r>
                <a:rPr lang="zh-CN" altLang="en-US" sz="1400" b="1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人员</a:t>
              </a:r>
              <a:r>
                <a:rPr lang="zh-CN" altLang="en-US" sz="1400" b="1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zh-CN" altLang="en-US" sz="1400" b="1" smtClean="0">
                  <a:latin typeface="微软雅黑" pitchFamily="34" charset="-122"/>
                  <a:ea typeface="微软雅黑" pitchFamily="34" charset="-122"/>
                </a:rPr>
                <a:t>全体用户</a:t>
              </a:r>
              <a:endParaRPr lang="zh-CN" altLang="en-US" sz="14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57290" y="214296"/>
            <a:ext cx="3500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易销邦主要功能（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2/3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1142990"/>
            <a:ext cx="2511075" cy="323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b="1" dirty="0" smtClean="0">
                <a:latin typeface="微软雅黑" pitchFamily="34" charset="-122"/>
                <a:ea typeface="微软雅黑" pitchFamily="34" charset="-122"/>
              </a:rPr>
              <a:t>学 一 学</a:t>
            </a:r>
            <a:endParaRPr lang="zh-CN" altLang="en-US" sz="15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34"/>
          <p:cNvGrpSpPr/>
          <p:nvPr/>
        </p:nvGrpSpPr>
        <p:grpSpPr>
          <a:xfrm>
            <a:off x="285720" y="1571618"/>
            <a:ext cx="2714676" cy="3286148"/>
            <a:chOff x="571472" y="1571618"/>
            <a:chExt cx="2857520" cy="3286148"/>
          </a:xfrm>
        </p:grpSpPr>
        <p:pic>
          <p:nvPicPr>
            <p:cNvPr id="4" name="Picture 40" descr="Client-info-Bo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71472" y="1571618"/>
              <a:ext cx="2857520" cy="32861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642911" y="1714494"/>
              <a:ext cx="2643206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目的：</a:t>
              </a:r>
              <a:r>
                <a:rPr lang="zh-CN" altLang="en-US" sz="1400" b="1" dirty="0" smtClean="0">
                  <a:latin typeface="微软雅黑" pitchFamily="34" charset="-122"/>
                  <a:ea typeface="微软雅黑" pitchFamily="34" charset="-122"/>
                </a:rPr>
                <a:t>手机知识库</a:t>
              </a:r>
              <a:endParaRPr lang="en-US" altLang="zh-CN" sz="14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流程：</a:t>
              </a:r>
              <a:r>
                <a:rPr lang="en-US" altLang="zh-CN" sz="1400" b="1" dirty="0" smtClean="0">
                  <a:latin typeface="微软雅黑" pitchFamily="34" charset="-122"/>
                  <a:ea typeface="微软雅黑" pitchFamily="34" charset="-122"/>
                </a:rPr>
                <a:t>WEB</a:t>
              </a:r>
              <a:r>
                <a:rPr lang="zh-CN" altLang="en-US" sz="1400" b="1" dirty="0" smtClean="0">
                  <a:latin typeface="微软雅黑" pitchFamily="34" charset="-122"/>
                  <a:ea typeface="微软雅黑" pitchFamily="34" charset="-122"/>
                </a:rPr>
                <a:t>界面统一录入</a:t>
              </a:r>
              <a:r>
                <a:rPr lang="zh-CN" altLang="en-US" sz="1400" b="1" smtClean="0">
                  <a:latin typeface="微软雅黑" pitchFamily="34" charset="-122"/>
                  <a:ea typeface="微软雅黑" pitchFamily="34" charset="-122"/>
                </a:rPr>
                <a:t>知识</a:t>
              </a:r>
              <a:r>
                <a:rPr lang="zh-CN" altLang="en-US" sz="1400" b="1" smtClean="0">
                  <a:latin typeface="微软雅黑" pitchFamily="34" charset="-122"/>
                  <a:ea typeface="微软雅黑" pitchFamily="34" charset="-122"/>
                </a:rPr>
                <a:t>点</a:t>
              </a:r>
              <a:r>
                <a:rPr lang="en-US" altLang="zh-CN" sz="1400" b="1" smtClean="0">
                  <a:latin typeface="微软雅黑" pitchFamily="34" charset="-122"/>
                  <a:ea typeface="微软雅黑" pitchFamily="34" charset="-122"/>
                </a:rPr>
                <a:t>(</a:t>
              </a:r>
              <a:r>
                <a:rPr lang="zh-CN" altLang="en-US" sz="1400" b="1" smtClean="0">
                  <a:latin typeface="微软雅黑" pitchFamily="34" charset="-122"/>
                  <a:ea typeface="微软雅黑" pitchFamily="34" charset="-122"/>
                </a:rPr>
                <a:t>统筹、领导可以通过手机客户端拍照发布</a:t>
              </a:r>
              <a:r>
                <a:rPr lang="en-US" altLang="zh-CN" sz="1400" b="1" smtClean="0">
                  <a:latin typeface="微软雅黑" pitchFamily="34" charset="-122"/>
                  <a:ea typeface="微软雅黑" pitchFamily="34" charset="-122"/>
                </a:rPr>
                <a:t>)</a:t>
              </a:r>
              <a:r>
                <a:rPr lang="zh-CN" altLang="en-US" sz="1400" b="1" smtClean="0">
                  <a:latin typeface="微软雅黑" pitchFamily="34" charset="-122"/>
                  <a:ea typeface="微软雅黑" pitchFamily="34" charset="-122"/>
                </a:rPr>
                <a:t>，</a:t>
              </a:r>
              <a:r>
                <a:rPr lang="zh-CN" altLang="en-US" sz="1400" b="1" dirty="0" smtClean="0">
                  <a:latin typeface="微软雅黑" pitchFamily="34" charset="-122"/>
                  <a:ea typeface="微软雅黑" pitchFamily="34" charset="-122"/>
                </a:rPr>
                <a:t>全体人员可浏览，分享。系统记录浏览次数，后期将形成考核点，在培训考试中应用。</a:t>
              </a:r>
              <a:endParaRPr lang="en-US" altLang="zh-CN" sz="14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使用</a:t>
              </a:r>
              <a:r>
                <a:rPr lang="zh-CN" altLang="en-US" sz="1400" b="1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人员</a:t>
              </a:r>
              <a:r>
                <a:rPr lang="zh-CN" altLang="en-US" sz="1400" b="1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zh-CN" altLang="en-US" sz="1400" b="1" smtClean="0">
                  <a:latin typeface="微软雅黑" pitchFamily="34" charset="-122"/>
                  <a:ea typeface="微软雅黑" pitchFamily="34" charset="-122"/>
                </a:rPr>
                <a:t>全体人员</a:t>
              </a:r>
              <a:endParaRPr lang="zh-CN" altLang="en-US" sz="14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286116" y="1142990"/>
            <a:ext cx="2511075" cy="323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b="1" dirty="0" smtClean="0">
                <a:latin typeface="微软雅黑" pitchFamily="34" charset="-122"/>
                <a:ea typeface="微软雅黑" pitchFamily="34" charset="-122"/>
              </a:rPr>
              <a:t>扫 一 扫</a:t>
            </a:r>
            <a:endParaRPr lang="zh-CN" altLang="en-US" sz="15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15074" y="1142990"/>
            <a:ext cx="2511075" cy="323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b="1" dirty="0" smtClean="0">
                <a:latin typeface="微软雅黑" pitchFamily="34" charset="-122"/>
                <a:ea typeface="微软雅黑" pitchFamily="34" charset="-122"/>
              </a:rPr>
              <a:t>巡 一 巡</a:t>
            </a:r>
            <a:endParaRPr lang="zh-CN" altLang="en-US" sz="15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" name="组合 35"/>
          <p:cNvGrpSpPr/>
          <p:nvPr/>
        </p:nvGrpSpPr>
        <p:grpSpPr>
          <a:xfrm>
            <a:off x="3214678" y="1571618"/>
            <a:ext cx="2714676" cy="3286148"/>
            <a:chOff x="571472" y="1571618"/>
            <a:chExt cx="2857520" cy="3286148"/>
          </a:xfrm>
        </p:grpSpPr>
        <p:pic>
          <p:nvPicPr>
            <p:cNvPr id="37" name="Picture 40" descr="Client-info-Bo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71472" y="1571618"/>
              <a:ext cx="2857520" cy="32861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" name="TextBox 37"/>
            <p:cNvSpPr txBox="1"/>
            <p:nvPr/>
          </p:nvSpPr>
          <p:spPr>
            <a:xfrm>
              <a:off x="642911" y="1714494"/>
              <a:ext cx="2643206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目的：</a:t>
              </a:r>
              <a:r>
                <a:rPr lang="zh-CN" altLang="en-US" sz="1400" b="1" dirty="0" smtClean="0">
                  <a:latin typeface="微软雅黑" pitchFamily="34" charset="-122"/>
                  <a:ea typeface="微软雅黑" pitchFamily="34" charset="-122"/>
                </a:rPr>
                <a:t>登录</a:t>
              </a:r>
              <a:r>
                <a:rPr lang="en-US" altLang="zh-CN" sz="1400" b="1" dirty="0" smtClean="0">
                  <a:latin typeface="微软雅黑" pitchFamily="34" charset="-122"/>
                  <a:ea typeface="微软雅黑" pitchFamily="34" charset="-122"/>
                </a:rPr>
                <a:t>WEB</a:t>
              </a:r>
              <a:r>
                <a:rPr lang="zh-CN" altLang="en-US" sz="1400" b="1" dirty="0" smtClean="0">
                  <a:latin typeface="微软雅黑" pitchFamily="34" charset="-122"/>
                  <a:ea typeface="微软雅黑" pitchFamily="34" charset="-122"/>
                </a:rPr>
                <a:t>端</a:t>
              </a:r>
              <a:endParaRPr lang="en-US" altLang="zh-CN" sz="14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流程：</a:t>
              </a:r>
              <a:r>
                <a:rPr lang="zh-CN" altLang="en-US" sz="1400" b="1" dirty="0" smtClean="0">
                  <a:latin typeface="微软雅黑" pitchFamily="34" charset="-122"/>
                  <a:ea typeface="微软雅黑" pitchFamily="34" charset="-122"/>
                </a:rPr>
                <a:t>改变通过帐号</a:t>
              </a:r>
              <a:r>
                <a:rPr lang="zh-CN" altLang="en-US" sz="1400" b="1" smtClean="0">
                  <a:latin typeface="微软雅黑" pitchFamily="34" charset="-122"/>
                  <a:ea typeface="微软雅黑" pitchFamily="34" charset="-122"/>
                </a:rPr>
                <a:t>密码</a:t>
              </a:r>
              <a:r>
                <a:rPr lang="zh-CN" altLang="en-US" sz="1400" b="1" smtClean="0">
                  <a:latin typeface="微软雅黑" pitchFamily="34" charset="-122"/>
                  <a:ea typeface="微软雅黑" pitchFamily="34" charset="-122"/>
                </a:rPr>
                <a:t>登录</a:t>
              </a:r>
              <a:r>
                <a:rPr lang="en-US" altLang="zh-CN" sz="1400" b="1" dirty="0">
                  <a:latin typeface="微软雅黑" pitchFamily="34" charset="-122"/>
                  <a:ea typeface="微软雅黑" pitchFamily="34" charset="-122"/>
                </a:rPr>
                <a:t>W</a:t>
              </a:r>
              <a:r>
                <a:rPr lang="en-US" altLang="zh-CN" sz="1400" b="1" smtClean="0">
                  <a:latin typeface="微软雅黑" pitchFamily="34" charset="-122"/>
                  <a:ea typeface="微软雅黑" pitchFamily="34" charset="-122"/>
                </a:rPr>
                <a:t>EB</a:t>
              </a:r>
              <a:r>
                <a:rPr lang="zh-CN" altLang="en-US" sz="1400" b="1" dirty="0" smtClean="0">
                  <a:latin typeface="微软雅黑" pitchFamily="34" charset="-122"/>
                  <a:ea typeface="微软雅黑" pitchFamily="34" charset="-122"/>
                </a:rPr>
                <a:t>的模式，通过软件自身的扫描功能，在</a:t>
              </a:r>
              <a:r>
                <a:rPr lang="en-US" altLang="zh-CN" sz="1400" b="1" dirty="0" smtClean="0">
                  <a:latin typeface="微软雅黑" pitchFamily="34" charset="-122"/>
                  <a:ea typeface="微软雅黑" pitchFamily="34" charset="-122"/>
                </a:rPr>
                <a:t>WEB</a:t>
              </a:r>
              <a:r>
                <a:rPr lang="zh-CN" altLang="en-US" sz="1400" b="1" dirty="0" smtClean="0">
                  <a:latin typeface="微软雅黑" pitchFamily="34" charset="-122"/>
                  <a:ea typeface="微软雅黑" pitchFamily="34" charset="-122"/>
                </a:rPr>
                <a:t>界面扫描二维码，直接登录。</a:t>
              </a:r>
              <a:endParaRPr lang="en-US" altLang="zh-CN" sz="14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使用</a:t>
              </a:r>
              <a:r>
                <a:rPr lang="zh-CN" altLang="en-US" sz="1400" b="1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人员</a:t>
              </a:r>
              <a:r>
                <a:rPr lang="zh-CN" altLang="en-US" sz="1400" b="1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zh-CN" altLang="en-US" sz="1400" b="1" smtClean="0">
                  <a:latin typeface="微软雅黑" pitchFamily="34" charset="-122"/>
                  <a:ea typeface="微软雅黑" pitchFamily="34" charset="-122"/>
                </a:rPr>
                <a:t>渠道统筹、领导</a:t>
              </a:r>
              <a:endParaRPr lang="zh-CN" altLang="en-US" sz="14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" name="组合 38"/>
          <p:cNvGrpSpPr/>
          <p:nvPr/>
        </p:nvGrpSpPr>
        <p:grpSpPr>
          <a:xfrm>
            <a:off x="6143604" y="1571618"/>
            <a:ext cx="2714676" cy="3286148"/>
            <a:chOff x="571472" y="1571618"/>
            <a:chExt cx="2857520" cy="3286148"/>
          </a:xfrm>
        </p:grpSpPr>
        <p:pic>
          <p:nvPicPr>
            <p:cNvPr id="40" name="Picture 40" descr="Client-info-Bo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71472" y="1571618"/>
              <a:ext cx="2857520" cy="32861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" name="TextBox 40"/>
            <p:cNvSpPr txBox="1"/>
            <p:nvPr/>
          </p:nvSpPr>
          <p:spPr>
            <a:xfrm>
              <a:off x="642911" y="1714494"/>
              <a:ext cx="2643206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目的：</a:t>
              </a:r>
              <a:r>
                <a:rPr lang="zh-CN" altLang="en-US" sz="1400" b="1" dirty="0" smtClean="0">
                  <a:latin typeface="微软雅黑" pitchFamily="34" charset="-122"/>
                  <a:ea typeface="微软雅黑" pitchFamily="34" charset="-122"/>
                </a:rPr>
                <a:t>实时巡店管理</a:t>
              </a:r>
              <a:endParaRPr lang="en-US" altLang="zh-CN" sz="14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流程：</a:t>
              </a:r>
              <a:r>
                <a:rPr lang="zh-CN" altLang="en-US" sz="1400" b="1" dirty="0" smtClean="0">
                  <a:latin typeface="微软雅黑" pitchFamily="34" charset="-122"/>
                  <a:ea typeface="微软雅黑" pitchFamily="34" charset="-122"/>
                </a:rPr>
                <a:t>渠道经理巡店时，针对业务要求拍照上传，文字说明及强制定位，发布共享后可点赞及评论（鼓励优者、获取竞合对手信息）。</a:t>
              </a:r>
              <a:endParaRPr lang="en-US" altLang="zh-CN" sz="14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使用</a:t>
              </a:r>
              <a:r>
                <a:rPr lang="zh-CN" altLang="en-US" sz="1400" b="1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人员</a:t>
              </a:r>
              <a:r>
                <a:rPr lang="zh-CN" altLang="en-US" sz="1400" b="1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zh-CN" altLang="en-US" sz="1400" b="1">
                  <a:latin typeface="微软雅黑" pitchFamily="34" charset="-122"/>
                  <a:ea typeface="微软雅黑" pitchFamily="34" charset="-122"/>
                </a:rPr>
                <a:t>渠道经理；渠道统筹</a:t>
              </a:r>
              <a:r>
                <a:rPr lang="zh-CN" altLang="en-US" sz="1400" b="1">
                  <a:latin typeface="微软雅黑" pitchFamily="34" charset="-122"/>
                  <a:ea typeface="微软雅黑" pitchFamily="34" charset="-122"/>
                </a:rPr>
                <a:t>；</a:t>
              </a:r>
              <a:r>
                <a:rPr lang="zh-CN" altLang="en-US" sz="1400" b="1" smtClean="0">
                  <a:latin typeface="微软雅黑" pitchFamily="34" charset="-122"/>
                  <a:ea typeface="微软雅黑" pitchFamily="34" charset="-122"/>
                </a:rPr>
                <a:t>领导</a:t>
              </a:r>
              <a:endParaRPr lang="zh-CN" altLang="en-US" sz="1400" b="1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57290" y="214296"/>
            <a:ext cx="3500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易销邦主要功能（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3/3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1142990"/>
            <a:ext cx="2511075" cy="323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b="1" dirty="0" smtClean="0">
                <a:latin typeface="微软雅黑" pitchFamily="34" charset="-122"/>
                <a:ea typeface="微软雅黑" pitchFamily="34" charset="-122"/>
              </a:rPr>
              <a:t>流 量 经 营</a:t>
            </a:r>
            <a:endParaRPr lang="zh-CN" altLang="en-US" sz="15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34"/>
          <p:cNvGrpSpPr/>
          <p:nvPr/>
        </p:nvGrpSpPr>
        <p:grpSpPr>
          <a:xfrm>
            <a:off x="285720" y="1571618"/>
            <a:ext cx="2714676" cy="3286148"/>
            <a:chOff x="571472" y="1571618"/>
            <a:chExt cx="2857520" cy="3286148"/>
          </a:xfrm>
        </p:grpSpPr>
        <p:pic>
          <p:nvPicPr>
            <p:cNvPr id="4" name="Picture 40" descr="Client-info-Bo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71472" y="1571618"/>
              <a:ext cx="2857520" cy="32861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642911" y="1714494"/>
              <a:ext cx="264320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b="1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目的</a:t>
              </a:r>
              <a:r>
                <a:rPr lang="zh-CN" altLang="en-US" sz="1200" b="1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zh-CN" altLang="en-US" sz="1200" b="1">
                  <a:latin typeface="微软雅黑" pitchFamily="34" charset="-122"/>
                  <a:ea typeface="微软雅黑" pitchFamily="34" charset="-122"/>
                </a:rPr>
                <a:t>流量</a:t>
              </a:r>
              <a:r>
                <a:rPr lang="zh-CN" altLang="en-US" sz="1200" b="1" smtClean="0">
                  <a:latin typeface="微软雅黑" pitchFamily="34" charset="-122"/>
                  <a:ea typeface="微软雅黑" pitchFamily="34" charset="-122"/>
                </a:rPr>
                <a:t>经营业务上报、酬金核算</a:t>
              </a:r>
              <a:endParaRPr lang="en-US" altLang="zh-CN" sz="12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流程</a:t>
              </a:r>
              <a:r>
                <a:rPr lang="zh-CN" altLang="en-US" sz="1200" b="1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zh-CN" altLang="en-US" sz="1200" b="1" smtClean="0">
                  <a:latin typeface="微软雅黑" pitchFamily="34" charset="-122"/>
                  <a:ea typeface="微软雅黑" pitchFamily="34" charset="-122"/>
                </a:rPr>
                <a:t>营业员、店长实时上报当日流量经营的业务数据，系统将在第二日根据营帐系统的业务数据给营业员、店长核算酬金，统筹、领导可以实时统计分析数据。</a:t>
              </a:r>
              <a:endParaRPr lang="en-US" altLang="zh-CN" sz="12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使用</a:t>
              </a:r>
              <a:r>
                <a:rPr lang="zh-CN" altLang="en-US" sz="1200" b="1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人员</a:t>
              </a:r>
              <a:r>
                <a:rPr lang="zh-CN" altLang="en-US" sz="1200" b="1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zh-CN" altLang="en-US" sz="1200" b="1" smtClean="0">
                  <a:latin typeface="微软雅黑" pitchFamily="34" charset="-122"/>
                  <a:ea typeface="微软雅黑" pitchFamily="34" charset="-122"/>
                </a:rPr>
                <a:t>全体人员</a:t>
              </a:r>
              <a:endParaRPr lang="zh-CN" altLang="en-US" sz="12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286116" y="1142990"/>
            <a:ext cx="2511075" cy="323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b="1" smtClean="0">
                <a:latin typeface="微软雅黑" pitchFamily="34" charset="-122"/>
                <a:ea typeface="微软雅黑" pitchFamily="34" charset="-122"/>
              </a:rPr>
              <a:t>辅 导 上 报</a:t>
            </a:r>
            <a:endParaRPr lang="zh-CN" altLang="en-US" sz="15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15074" y="1142990"/>
            <a:ext cx="2511075" cy="323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b="1" dirty="0" smtClean="0">
                <a:latin typeface="微软雅黑" pitchFamily="34" charset="-122"/>
                <a:ea typeface="微软雅黑" pitchFamily="34" charset="-122"/>
              </a:rPr>
              <a:t>考 一 考</a:t>
            </a:r>
            <a:endParaRPr lang="zh-CN" altLang="en-US" sz="15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" name="组合 35"/>
          <p:cNvGrpSpPr/>
          <p:nvPr/>
        </p:nvGrpSpPr>
        <p:grpSpPr>
          <a:xfrm>
            <a:off x="3214678" y="1571618"/>
            <a:ext cx="2714676" cy="3286148"/>
            <a:chOff x="571472" y="1571618"/>
            <a:chExt cx="2857520" cy="3286148"/>
          </a:xfrm>
        </p:grpSpPr>
        <p:pic>
          <p:nvPicPr>
            <p:cNvPr id="37" name="Picture 40" descr="Client-info-Bo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71472" y="1571618"/>
              <a:ext cx="2857520" cy="32861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" name="TextBox 37"/>
            <p:cNvSpPr txBox="1"/>
            <p:nvPr/>
          </p:nvSpPr>
          <p:spPr>
            <a:xfrm>
              <a:off x="642911" y="1714494"/>
              <a:ext cx="2643206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b="1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目的</a:t>
              </a:r>
              <a:r>
                <a:rPr lang="zh-CN" altLang="en-US" sz="1200" b="1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zh-CN" altLang="en-US" sz="1200" b="1" smtClean="0">
                  <a:latin typeface="微软雅黑" pitchFamily="34" charset="-122"/>
                  <a:ea typeface="微软雅黑" pitchFamily="34" charset="-122"/>
                </a:rPr>
                <a:t>通过帮助客户安装常用软件提升</a:t>
              </a:r>
              <a:r>
                <a:rPr lang="en-US" altLang="zh-CN" sz="1200" b="1" smtClean="0">
                  <a:latin typeface="微软雅黑" pitchFamily="34" charset="-122"/>
                  <a:ea typeface="微软雅黑" pitchFamily="34" charset="-122"/>
                </a:rPr>
                <a:t>3G</a:t>
              </a:r>
              <a:r>
                <a:rPr lang="zh-CN" altLang="en-US" sz="1200" b="1" smtClean="0">
                  <a:latin typeface="微软雅黑" pitchFamily="34" charset="-122"/>
                  <a:ea typeface="微软雅黑" pitchFamily="34" charset="-122"/>
                </a:rPr>
                <a:t>流量使用</a:t>
              </a:r>
              <a:endParaRPr lang="en-US" altLang="zh-CN" sz="12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b="1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内容</a:t>
              </a:r>
              <a:r>
                <a:rPr lang="zh-CN" altLang="en-US" sz="1200" b="1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zh-CN" altLang="en-US" sz="1200" b="1" smtClean="0">
                  <a:latin typeface="微软雅黑" pitchFamily="34" charset="-122"/>
                  <a:ea typeface="微软雅黑" pitchFamily="34" charset="-122"/>
                </a:rPr>
                <a:t>通过推送“辅导上报”客户端到客户手机上，通过客户端进行安装、检测客户手机上的</a:t>
              </a:r>
              <a:r>
                <a:rPr lang="en-US" altLang="zh-CN" sz="1200" b="1" smtClean="0">
                  <a:latin typeface="微软雅黑" pitchFamily="34" charset="-122"/>
                  <a:ea typeface="微软雅黑" pitchFamily="34" charset="-122"/>
                </a:rPr>
                <a:t>app</a:t>
              </a:r>
              <a:r>
                <a:rPr lang="zh-CN" altLang="en-US" sz="1200" b="1">
                  <a:latin typeface="微软雅黑" pitchFamily="34" charset="-122"/>
                  <a:ea typeface="微软雅黑" pitchFamily="34" charset="-122"/>
                </a:rPr>
                <a:t>是否安装，并创建桌面快捷方式，并上报系统，</a:t>
              </a:r>
              <a:r>
                <a:rPr lang="zh-CN" altLang="en-US" sz="1200" b="1">
                  <a:latin typeface="微软雅黑" pitchFamily="34" charset="-122"/>
                  <a:ea typeface="微软雅黑" pitchFamily="34" charset="-122"/>
                </a:rPr>
                <a:t>核算</a:t>
              </a:r>
              <a:r>
                <a:rPr lang="zh-CN" altLang="en-US" sz="1200" b="1" smtClean="0">
                  <a:latin typeface="微软雅黑" pitchFamily="34" charset="-122"/>
                  <a:ea typeface="微软雅黑" pitchFamily="34" charset="-122"/>
                </a:rPr>
                <a:t>酬金；统筹</a:t>
              </a:r>
              <a:r>
                <a:rPr lang="zh-CN" altLang="en-US" sz="1200" b="1">
                  <a:latin typeface="微软雅黑" pitchFamily="34" charset="-122"/>
                  <a:ea typeface="微软雅黑" pitchFamily="34" charset="-122"/>
                </a:rPr>
                <a:t>、领导可以实时</a:t>
              </a:r>
              <a:r>
                <a:rPr lang="zh-CN" altLang="en-US" sz="1200" b="1">
                  <a:latin typeface="微软雅黑" pitchFamily="34" charset="-122"/>
                  <a:ea typeface="微软雅黑" pitchFamily="34" charset="-122"/>
                </a:rPr>
                <a:t>统计分析</a:t>
              </a:r>
              <a:r>
                <a:rPr lang="zh-CN" altLang="en-US" sz="1200" b="1" smtClean="0">
                  <a:latin typeface="微软雅黑" pitchFamily="34" charset="-122"/>
                  <a:ea typeface="微软雅黑" pitchFamily="34" charset="-122"/>
                </a:rPr>
                <a:t>数据。</a:t>
              </a:r>
              <a:endParaRPr lang="en-US" altLang="zh-CN" sz="12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使用</a:t>
              </a:r>
              <a:r>
                <a:rPr lang="zh-CN" altLang="en-US" sz="1200" b="1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人员</a:t>
              </a:r>
              <a:r>
                <a:rPr lang="zh-CN" altLang="en-US" sz="1200" b="1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zh-CN" altLang="en-US" sz="1200" b="1" smtClean="0">
                  <a:latin typeface="微软雅黑" pitchFamily="34" charset="-122"/>
                  <a:ea typeface="微软雅黑" pitchFamily="34" charset="-122"/>
                </a:rPr>
                <a:t>全体人员</a:t>
              </a:r>
              <a:endParaRPr lang="zh-CN" altLang="en-US" sz="12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" name="组合 38"/>
          <p:cNvGrpSpPr/>
          <p:nvPr/>
        </p:nvGrpSpPr>
        <p:grpSpPr>
          <a:xfrm>
            <a:off x="6143604" y="1571618"/>
            <a:ext cx="2714676" cy="3286148"/>
            <a:chOff x="571472" y="1571618"/>
            <a:chExt cx="2857520" cy="3286148"/>
          </a:xfrm>
        </p:grpSpPr>
        <p:pic>
          <p:nvPicPr>
            <p:cNvPr id="40" name="Picture 40" descr="Client-info-Bo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71472" y="1571618"/>
              <a:ext cx="2857520" cy="32861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" name="TextBox 40"/>
            <p:cNvSpPr txBox="1"/>
            <p:nvPr/>
          </p:nvSpPr>
          <p:spPr>
            <a:xfrm>
              <a:off x="642911" y="1714494"/>
              <a:ext cx="2643206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目的：</a:t>
              </a:r>
              <a:r>
                <a:rPr lang="zh-CN" altLang="en-US" sz="1200" b="1" dirty="0" smtClean="0">
                  <a:latin typeface="微软雅黑" pitchFamily="34" charset="-122"/>
                  <a:ea typeface="微软雅黑" pitchFamily="34" charset="-122"/>
                </a:rPr>
                <a:t>培训考试提升能力</a:t>
              </a:r>
              <a:endParaRPr lang="en-US" altLang="zh-CN" sz="12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b="1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流程：</a:t>
              </a:r>
              <a:r>
                <a:rPr lang="zh-CN" altLang="en-US" sz="1200" b="1" smtClean="0">
                  <a:latin typeface="微软雅黑" pitchFamily="34" charset="-122"/>
                  <a:ea typeface="微软雅黑" pitchFamily="34" charset="-122"/>
                </a:rPr>
                <a:t>员工通过客户端学习业务知识（文字、语音、视频），模拟答题，系统自动给予正确的答案和分析；员工可以通过客户端进行在线考试，考试后系统自动考评得分。</a:t>
              </a:r>
              <a:endParaRPr lang="en-US" altLang="zh-CN" sz="12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使用</a:t>
              </a:r>
              <a:r>
                <a:rPr lang="zh-CN" altLang="en-US" sz="1200" b="1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人员</a:t>
              </a:r>
              <a:r>
                <a:rPr lang="zh-CN" altLang="en-US" sz="1200" b="1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zh-CN" altLang="en-US" sz="1200" b="1" smtClean="0">
                  <a:latin typeface="微软雅黑" pitchFamily="34" charset="-122"/>
                  <a:ea typeface="微软雅黑" pitchFamily="34" charset="-122"/>
                </a:rPr>
                <a:t>全体人员</a:t>
              </a:r>
              <a:endParaRPr lang="zh-CN" altLang="en-US" sz="12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869" y="785800"/>
            <a:ext cx="428628" cy="445632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239" y="785801"/>
            <a:ext cx="526600" cy="428628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539" y="785800"/>
            <a:ext cx="428628" cy="428628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cxnSp>
        <p:nvCxnSpPr>
          <p:cNvPr id="70" name="直接连接符 69"/>
          <p:cNvCxnSpPr/>
          <p:nvPr/>
        </p:nvCxnSpPr>
        <p:spPr>
          <a:xfrm>
            <a:off x="1529818" y="1500180"/>
            <a:ext cx="614366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2" name="表格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992605"/>
              </p:ext>
            </p:extLst>
          </p:nvPr>
        </p:nvGraphicFramePr>
        <p:xfrm>
          <a:off x="1525828" y="1501198"/>
          <a:ext cx="6147659" cy="2000264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1239507"/>
                <a:gridCol w="632701"/>
                <a:gridCol w="786340"/>
                <a:gridCol w="1172889"/>
                <a:gridCol w="1094696"/>
                <a:gridCol w="63415"/>
                <a:gridCol w="1158111"/>
              </a:tblGrid>
              <a:tr h="250033">
                <a:tc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 dirty="0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销量上报</a:t>
                      </a:r>
                      <a:endParaRPr lang="zh-CN" altLang="en-US" sz="1200" b="1" i="0" u="none" strike="noStrike" dirty="0">
                        <a:solidFill>
                          <a:srgbClr val="FFFFFF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u="none" strike="noStrike" dirty="0" smtClean="0">
                          <a:latin typeface="微软雅黑" pitchFamily="34" charset="-122"/>
                          <a:ea typeface="微软雅黑" pitchFamily="34" charset="-122"/>
                        </a:rPr>
                        <a:t>填报数据</a:t>
                      </a:r>
                      <a:endParaRPr lang="zh-CN" altLang="en-US" sz="1200" b="1" i="0" u="none" strike="noStrike" dirty="0" smtClean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b="1" i="0" u="none" strike="noStrike" dirty="0" smtClean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 dirty="0" smtClean="0">
                          <a:latin typeface="微软雅黑" pitchFamily="34" charset="-122"/>
                          <a:ea typeface="微软雅黑" pitchFamily="34" charset="-122"/>
                        </a:rPr>
                        <a:t>浏览并汇总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 dirty="0">
                          <a:latin typeface="微软雅黑" pitchFamily="34" charset="-122"/>
                          <a:ea typeface="微软雅黑" pitchFamily="34" charset="-122"/>
                        </a:rPr>
                        <a:t>浏览并汇总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 dirty="0">
                          <a:latin typeface="微软雅黑" pitchFamily="34" charset="-122"/>
                          <a:ea typeface="微软雅黑" pitchFamily="34" charset="-122"/>
                        </a:rPr>
                        <a:t>浏览数据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50033">
                <a:tc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 dirty="0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销售日报</a:t>
                      </a:r>
                      <a:endParaRPr lang="zh-CN" altLang="en-US" sz="1200" b="1" i="0" u="none" strike="noStrike" dirty="0">
                        <a:solidFill>
                          <a:srgbClr val="FFFFFF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无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u="none" strike="noStrike" dirty="0" smtClean="0">
                          <a:latin typeface="微软雅黑" pitchFamily="34" charset="-122"/>
                          <a:ea typeface="微软雅黑" pitchFamily="34" charset="-122"/>
                        </a:rPr>
                        <a:t>浏览查询、分享</a:t>
                      </a:r>
                      <a:endParaRPr lang="zh-CN" altLang="en-US" sz="1200" b="1" i="0" u="none" strike="noStrike" dirty="0" smtClean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50033">
                <a:tc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zh-CN" altLang="en-US" sz="1200" b="1" i="0" u="none" strike="noStrike" smtClean="0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流量经营</a:t>
                      </a:r>
                      <a:endParaRPr lang="zh-CN" altLang="en-US" sz="1200" b="1" i="0" u="none" strike="noStrike" dirty="0">
                        <a:solidFill>
                          <a:srgbClr val="FFFFFF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填报数据</a:t>
                      </a:r>
                      <a:endParaRPr lang="zh-CN" altLang="en-US" sz="1200" b="1" i="0" u="none" strike="noStrike" dirty="0" smtClean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200" b="1" i="0" u="none" strike="noStrike" kern="120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浏览并汇总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u="none" strike="noStrike" smtClean="0">
                          <a:latin typeface="微软雅黑" pitchFamily="34" charset="-122"/>
                          <a:ea typeface="微软雅黑" pitchFamily="34" charset="-122"/>
                        </a:rPr>
                        <a:t>浏览数据</a:t>
                      </a:r>
                      <a:endParaRPr lang="zh-CN" altLang="en-US" sz="1200" b="1" i="0" u="none" strike="noStrike" smtClean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0033">
                <a:tc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 dirty="0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我的日程</a:t>
                      </a:r>
                      <a:endParaRPr lang="zh-CN" altLang="en-US" sz="1200" b="1" i="0" u="none" strike="noStrike" dirty="0">
                        <a:solidFill>
                          <a:srgbClr val="FFFFFF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u="none" strike="noStrike" dirty="0" smtClean="0">
                          <a:latin typeface="微软雅黑" pitchFamily="34" charset="-122"/>
                          <a:ea typeface="微软雅黑" pitchFamily="34" charset="-122"/>
                        </a:rPr>
                        <a:t>接收任务及设置日程</a:t>
                      </a:r>
                      <a:endParaRPr lang="zh-CN" altLang="en-US" sz="1200" b="1" i="0" u="none" strike="noStrike" dirty="0" smtClean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 dirty="0">
                          <a:latin typeface="微软雅黑" pitchFamily="34" charset="-122"/>
                          <a:ea typeface="微软雅黑" pitchFamily="34" charset="-122"/>
                        </a:rPr>
                        <a:t>下派任务及自我设定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50033">
                <a:tc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 dirty="0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巡一巡</a:t>
                      </a:r>
                      <a:endParaRPr lang="zh-CN" altLang="en-US" sz="1200" b="1" i="0" u="none" strike="noStrike" dirty="0">
                        <a:solidFill>
                          <a:srgbClr val="FFFFFF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u="none" strike="noStrike" dirty="0" smtClean="0">
                          <a:latin typeface="微软雅黑" pitchFamily="34" charset="-122"/>
                          <a:ea typeface="微软雅黑" pitchFamily="34" charset="-122"/>
                        </a:rPr>
                        <a:t>无</a:t>
                      </a:r>
                      <a:endParaRPr lang="zh-CN" altLang="en-US" sz="1200" b="1" i="0" u="none" strike="noStrike" dirty="0" smtClean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 dirty="0">
                          <a:latin typeface="微软雅黑" pitchFamily="34" charset="-122"/>
                          <a:ea typeface="微软雅黑" pitchFamily="34" charset="-122"/>
                        </a:rPr>
                        <a:t>定位拍照及查询记录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50033">
                <a:tc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 dirty="0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扫一扫</a:t>
                      </a:r>
                      <a:endParaRPr lang="zh-CN" altLang="en-US" sz="1200" b="1" i="0" u="none" strike="noStrike" dirty="0">
                        <a:solidFill>
                          <a:srgbClr val="FFFFFF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u="none" strike="noStrike" dirty="0" smtClean="0">
                          <a:latin typeface="微软雅黑" pitchFamily="34" charset="-122"/>
                          <a:ea typeface="微软雅黑" pitchFamily="34" charset="-122"/>
                        </a:rPr>
                        <a:t>无</a:t>
                      </a:r>
                      <a:endParaRPr lang="zh-CN" altLang="en-US" sz="1200" b="1" i="0" u="none" strike="noStrike" dirty="0" smtClean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 dirty="0">
                          <a:latin typeface="微软雅黑" pitchFamily="34" charset="-122"/>
                          <a:ea typeface="微软雅黑" pitchFamily="34" charset="-122"/>
                        </a:rPr>
                        <a:t>登录</a:t>
                      </a:r>
                      <a:r>
                        <a:rPr lang="en-US" sz="1200" b="1" u="none" strike="noStrike" dirty="0">
                          <a:latin typeface="微软雅黑" pitchFamily="34" charset="-122"/>
                          <a:ea typeface="微软雅黑" pitchFamily="34" charset="-122"/>
                        </a:rPr>
                        <a:t>WEB</a:t>
                      </a:r>
                      <a:r>
                        <a:rPr lang="zh-CN" altLang="en-US" sz="1200" b="1" u="none" strike="noStrike" dirty="0">
                          <a:latin typeface="微软雅黑" pitchFamily="34" charset="-122"/>
                          <a:ea typeface="微软雅黑" pitchFamily="34" charset="-122"/>
                        </a:rPr>
                        <a:t>网页版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50033">
                <a:tc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zh-CN" altLang="en-US" sz="1200" b="1" i="0" u="none" strike="noStrike" dirty="0" smtClean="0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学一学</a:t>
                      </a:r>
                      <a:endParaRPr lang="zh-CN" altLang="en-US" sz="1200" b="1" i="0" u="none" strike="noStrike" dirty="0">
                        <a:solidFill>
                          <a:srgbClr val="FFFFFF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 dirty="0">
                          <a:latin typeface="微软雅黑" pitchFamily="34" charset="-122"/>
                          <a:ea typeface="微软雅黑" pitchFamily="34" charset="-122"/>
                        </a:rPr>
                        <a:t>查询浏览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 dirty="0">
                          <a:latin typeface="微软雅黑" pitchFamily="34" charset="-122"/>
                          <a:ea typeface="微软雅黑" pitchFamily="34" charset="-122"/>
                        </a:rPr>
                        <a:t>发布及查询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50033">
                <a:tc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zh-CN" altLang="en-US" sz="1200" b="1" i="0" u="none" strike="noStrike" dirty="0" smtClean="0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流量经营</a:t>
                      </a:r>
                      <a:endParaRPr lang="zh-CN" altLang="en-US" sz="1200" b="1" i="0" u="none" strike="noStrike" dirty="0">
                        <a:solidFill>
                          <a:srgbClr val="FFFFFF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上报数据、酬金展示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统计数据（号码和酬金）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3" name="图片 7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64" y="1914415"/>
            <a:ext cx="368163" cy="428628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457013"/>
            <a:ext cx="428628" cy="428628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19" y="4037084"/>
            <a:ext cx="362001" cy="357190"/>
          </a:xfrm>
          <a:prstGeom prst="rect">
            <a:avLst/>
          </a:prstGeom>
        </p:spPr>
      </p:pic>
      <p:graphicFrame>
        <p:nvGraphicFramePr>
          <p:cNvPr id="76" name="表格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32592"/>
              </p:ext>
            </p:extLst>
          </p:nvPr>
        </p:nvGraphicFramePr>
        <p:xfrm>
          <a:off x="1525828" y="3579862"/>
          <a:ext cx="6178437" cy="1276350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1238956"/>
                <a:gridCol w="1533419"/>
                <a:gridCol w="3406062"/>
              </a:tblGrid>
              <a:tr h="185739">
                <a:tc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 dirty="0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销售管理</a:t>
                      </a:r>
                      <a:endParaRPr lang="zh-CN" altLang="en-US" sz="1200" b="1" i="0" u="none" strike="noStrike" dirty="0">
                        <a:solidFill>
                          <a:srgbClr val="FFFFFF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软件使用数据分析、销售轨迹分析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85739">
                <a:tc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 dirty="0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巡店记录</a:t>
                      </a:r>
                      <a:endParaRPr lang="zh-CN" altLang="en-US" sz="1200" b="1" i="0" u="none" strike="noStrike" dirty="0">
                        <a:solidFill>
                          <a:srgbClr val="FFFFFF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  <a:r>
                        <a:rPr lang="zh-CN" altLang="en-US" sz="1200" b="1" u="none" strike="noStrike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无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 dirty="0">
                          <a:latin typeface="微软雅黑" pitchFamily="34" charset="-122"/>
                          <a:ea typeface="微软雅黑" pitchFamily="34" charset="-122"/>
                        </a:rPr>
                        <a:t>图片管理、巡店参数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85739">
                <a:tc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 dirty="0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日程管理</a:t>
                      </a:r>
                      <a:endParaRPr lang="zh-CN" altLang="en-US" sz="1200" b="1" i="0" u="none" strike="noStrike" dirty="0">
                        <a:solidFill>
                          <a:srgbClr val="FFFFFF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>
                        <a:lnSpc>
                          <a:spcPts val="1600"/>
                        </a:lnSpc>
                      </a:pP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 dirty="0">
                          <a:latin typeface="微软雅黑" pitchFamily="34" charset="-122"/>
                          <a:ea typeface="微软雅黑" pitchFamily="34" charset="-122"/>
                        </a:rPr>
                        <a:t>日程记录及管理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185739">
                <a:tc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 dirty="0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信息管理</a:t>
                      </a:r>
                      <a:endParaRPr lang="zh-CN" altLang="en-US" sz="1200" b="1" i="0" u="none" strike="noStrike" dirty="0">
                        <a:solidFill>
                          <a:srgbClr val="FFFFFF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>
                        <a:lnSpc>
                          <a:spcPts val="1600"/>
                        </a:lnSpc>
                      </a:pP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 dirty="0" smtClean="0">
                          <a:latin typeface="微软雅黑" pitchFamily="34" charset="-122"/>
                          <a:ea typeface="微软雅黑" pitchFamily="34" charset="-122"/>
                        </a:rPr>
                        <a:t>发布销售政策、查询记录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85739">
                <a:tc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 dirty="0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系统管理</a:t>
                      </a:r>
                      <a:endParaRPr lang="zh-CN" altLang="en-US" sz="1200" b="1" i="0" u="none" strike="noStrike" dirty="0">
                        <a:solidFill>
                          <a:srgbClr val="FFFFFF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>
                        <a:lnSpc>
                          <a:spcPts val="1600"/>
                        </a:lnSpc>
                      </a:pP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 dirty="0" smtClean="0">
                          <a:latin typeface="微软雅黑" pitchFamily="34" charset="-122"/>
                          <a:ea typeface="微软雅黑" pitchFamily="34" charset="-122"/>
                        </a:rPr>
                        <a:t>组织机构及</a:t>
                      </a:r>
                      <a:r>
                        <a:rPr lang="zh-CN" altLang="en-US" sz="1200" b="1" u="none" strike="noStrike" dirty="0">
                          <a:latin typeface="微软雅黑" pitchFamily="34" charset="-122"/>
                          <a:ea typeface="微软雅黑" pitchFamily="34" charset="-122"/>
                        </a:rPr>
                        <a:t>帐号管理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185739">
                <a:tc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zh-CN" altLang="en-US" sz="1200" b="1" i="0" u="none" strike="noStrike" dirty="0" smtClean="0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流量经营</a:t>
                      </a:r>
                      <a:endParaRPr lang="zh-CN" altLang="en-US" sz="1200" b="1" i="0" u="none" strike="noStrike" dirty="0">
                        <a:solidFill>
                          <a:srgbClr val="FFFFFF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zh-CN" altLang="en-US" sz="1200" b="1" i="0" u="none" strike="noStrike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数据管理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9" name="TextBox 78"/>
          <p:cNvSpPr txBox="1"/>
          <p:nvPr/>
        </p:nvSpPr>
        <p:spPr>
          <a:xfrm>
            <a:off x="2749964" y="1240319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u="sng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营业员</a:t>
            </a:r>
            <a:endParaRPr lang="zh-CN" altLang="en-US" sz="1000" b="1" u="sng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406148" y="1232679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u="sng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渠道经理</a:t>
            </a:r>
            <a:endParaRPr lang="zh-CN" altLang="en-US" sz="1000" b="1" u="sng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44026" y="1211413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u="sng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渠道</a:t>
            </a:r>
            <a:r>
              <a:rPr lang="zh-CN" altLang="en-US" sz="1000" b="1" u="sng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统筹</a:t>
            </a:r>
            <a:endParaRPr lang="zh-CN" altLang="en-US" sz="1000" b="1" u="sng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773314" y="123062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u="sng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领导</a:t>
            </a:r>
            <a:endParaRPr lang="zh-CN" altLang="en-US" sz="1000" b="1" u="sng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560598" y="4730402"/>
            <a:ext cx="614366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片 46" descr="营业员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15295" y="798581"/>
            <a:ext cx="481782" cy="4648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2" name="图片 51" descr="店长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14060" y="798581"/>
            <a:ext cx="432048" cy="4320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3" name="TextBox 52"/>
          <p:cNvSpPr txBox="1"/>
          <p:nvPr/>
        </p:nvSpPr>
        <p:spPr>
          <a:xfrm>
            <a:off x="3604962" y="123062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u="sng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店长</a:t>
            </a:r>
            <a:endParaRPr lang="zh-CN" altLang="en-US" sz="1000" b="1" u="sng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357290" y="214296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易销邦角色与权限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 descr="IMG_009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12160" y="1040618"/>
            <a:ext cx="1800200" cy="309634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grpSp>
        <p:nvGrpSpPr>
          <p:cNvPr id="51" name="组合 17"/>
          <p:cNvGrpSpPr/>
          <p:nvPr/>
        </p:nvGrpSpPr>
        <p:grpSpPr>
          <a:xfrm>
            <a:off x="6012160" y="4155926"/>
            <a:ext cx="1800200" cy="576064"/>
            <a:chOff x="1169260" y="2041797"/>
            <a:chExt cx="2168252" cy="648911"/>
          </a:xfrm>
        </p:grpSpPr>
        <p:sp>
          <p:nvSpPr>
            <p:cNvPr id="52" name="TextBox 51"/>
            <p:cNvSpPr txBox="1"/>
            <p:nvPr/>
          </p:nvSpPr>
          <p:spPr>
            <a:xfrm>
              <a:off x="1403647" y="2247474"/>
              <a:ext cx="1933865" cy="443234"/>
            </a:xfrm>
            <a:prstGeom prst="roundRect">
              <a:avLst>
                <a:gd name="adj" fmla="val 8176"/>
              </a:avLst>
            </a:prstGeom>
            <a:noFill/>
            <a:ln w="19050">
              <a:solidFill>
                <a:schemeClr val="bg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>
                <a:buClrTx/>
                <a:buFontTx/>
                <a:buNone/>
              </a:pPr>
              <a:r>
                <a:rPr lang="zh-CN" altLang="en-US" sz="1400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安装完成</a:t>
              </a:r>
              <a:endParaRPr lang="zh-CN" altLang="en-US" sz="1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3" name="椭圆 52"/>
            <p:cNvSpPr/>
            <p:nvPr/>
          </p:nvSpPr>
          <p:spPr bwMode="auto">
            <a:xfrm>
              <a:off x="1169260" y="2041797"/>
              <a:ext cx="432000" cy="432001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rgbClr val="D9D9D9">
                  <a:alpha val="63922"/>
                </a:srgbClr>
              </a:solidFill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r>
                <a:rPr lang="en-US" altLang="zh-CN" sz="2000" b="1" smtClean="0">
                  <a:solidFill>
                    <a:schemeClr val="bg1">
                      <a:alpha val="99000"/>
                    </a:schemeClr>
                  </a:solidFill>
                  <a:latin typeface="Arial Black" pitchFamily="34" charset="0"/>
                  <a:cs typeface="Arial" pitchFamily="34" charset="0"/>
                </a:rPr>
                <a:t>3</a:t>
              </a:r>
              <a:endParaRPr lang="zh-CN" altLang="en-US" sz="2000" b="1" dirty="0">
                <a:solidFill>
                  <a:schemeClr val="bg1">
                    <a:alpha val="99000"/>
                  </a:schemeClr>
                </a:solidFill>
                <a:latin typeface="Arial Black" pitchFamily="34" charset="0"/>
                <a:cs typeface="Arial" pitchFamily="34" charset="0"/>
              </a:endParaRPr>
            </a:p>
          </p:txBody>
        </p:sp>
      </p:grpSp>
      <p:sp>
        <p:nvSpPr>
          <p:cNvPr id="55" name="右箭头 54"/>
          <p:cNvSpPr/>
          <p:nvPr/>
        </p:nvSpPr>
        <p:spPr>
          <a:xfrm>
            <a:off x="5364088" y="2139702"/>
            <a:ext cx="432048" cy="360040"/>
          </a:xfrm>
          <a:prstGeom prst="rightArrow">
            <a:avLst/>
          </a:prstGeom>
          <a:solidFill>
            <a:schemeClr val="tx2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17"/>
          <p:cNvGrpSpPr/>
          <p:nvPr/>
        </p:nvGrpSpPr>
        <p:grpSpPr>
          <a:xfrm>
            <a:off x="539552" y="4155926"/>
            <a:ext cx="1800200" cy="576064"/>
            <a:chOff x="1169260" y="2041797"/>
            <a:chExt cx="2168252" cy="648911"/>
          </a:xfrm>
        </p:grpSpPr>
        <p:sp>
          <p:nvSpPr>
            <p:cNvPr id="34" name="TextBox 33"/>
            <p:cNvSpPr txBox="1"/>
            <p:nvPr/>
          </p:nvSpPr>
          <p:spPr>
            <a:xfrm>
              <a:off x="1403647" y="2247474"/>
              <a:ext cx="1933865" cy="443234"/>
            </a:xfrm>
            <a:prstGeom prst="roundRect">
              <a:avLst>
                <a:gd name="adj" fmla="val 8176"/>
              </a:avLst>
            </a:prstGeom>
            <a:noFill/>
            <a:ln w="19050">
              <a:solidFill>
                <a:schemeClr val="bg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>
                <a:buClrTx/>
                <a:buFontTx/>
                <a:buNone/>
              </a:pPr>
              <a:r>
                <a:rPr lang="zh-CN" altLang="en-US" sz="1400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手机扫描二维码</a:t>
              </a:r>
              <a:endParaRPr lang="zh-CN" altLang="en-US" sz="1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椭圆 34"/>
            <p:cNvSpPr/>
            <p:nvPr/>
          </p:nvSpPr>
          <p:spPr bwMode="auto">
            <a:xfrm>
              <a:off x="1169260" y="2041797"/>
              <a:ext cx="432000" cy="432001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rgbClr val="D9D9D9">
                  <a:alpha val="63922"/>
                </a:srgbClr>
              </a:solidFill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r>
                <a:rPr lang="en-US" altLang="zh-CN" sz="2000" b="1" smtClean="0">
                  <a:solidFill>
                    <a:schemeClr val="bg1">
                      <a:alpha val="99000"/>
                    </a:schemeClr>
                  </a:solidFill>
                  <a:latin typeface="Arial Black" pitchFamily="34" charset="0"/>
                  <a:cs typeface="Arial" pitchFamily="34" charset="0"/>
                </a:rPr>
                <a:t>1</a:t>
              </a:r>
              <a:endParaRPr lang="zh-CN" altLang="en-US" sz="2000" b="1" dirty="0">
                <a:solidFill>
                  <a:schemeClr val="bg1">
                    <a:alpha val="99000"/>
                  </a:schemeClr>
                </a:solidFill>
                <a:latin typeface="Arial Black" pitchFamily="34" charset="0"/>
                <a:cs typeface="Arial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771800" y="1040618"/>
            <a:ext cx="2304256" cy="3691372"/>
            <a:chOff x="3419872" y="896602"/>
            <a:chExt cx="2304256" cy="3691372"/>
          </a:xfrm>
        </p:grpSpPr>
        <p:pic>
          <p:nvPicPr>
            <p:cNvPr id="45" name="图片 44" descr="IMG_009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9025" y="896602"/>
              <a:ext cx="1755103" cy="3115308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</p:pic>
        <p:grpSp>
          <p:nvGrpSpPr>
            <p:cNvPr id="48" name="组合 17"/>
            <p:cNvGrpSpPr/>
            <p:nvPr/>
          </p:nvGrpSpPr>
          <p:grpSpPr>
            <a:xfrm>
              <a:off x="3851920" y="4011910"/>
              <a:ext cx="1800200" cy="576064"/>
              <a:chOff x="1169260" y="2041797"/>
              <a:chExt cx="2168252" cy="648911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1403647" y="2247474"/>
                <a:ext cx="1933865" cy="443234"/>
              </a:xfrm>
              <a:prstGeom prst="roundRect">
                <a:avLst>
                  <a:gd name="adj" fmla="val 8176"/>
                </a:avLst>
              </a:prstGeom>
              <a:noFill/>
              <a:ln w="19050">
                <a:solidFill>
                  <a:schemeClr val="bg1"/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ctr">
                  <a:buClrTx/>
                  <a:buFontTx/>
                  <a:buNone/>
                </a:pPr>
                <a:r>
                  <a:rPr lang="zh-CN" altLang="en-US" sz="1400" b="1" dirty="0" smtClean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选择操作系统</a:t>
                </a:r>
                <a:endParaRPr lang="zh-CN" altLang="en-US" sz="14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0" name="椭圆 49"/>
              <p:cNvSpPr/>
              <p:nvPr/>
            </p:nvSpPr>
            <p:spPr bwMode="auto">
              <a:xfrm>
                <a:off x="1169260" y="2041797"/>
                <a:ext cx="432000" cy="432001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76200">
                <a:solidFill>
                  <a:srgbClr val="D9D9D9">
                    <a:alpha val="63922"/>
                  </a:srgbClr>
                </a:solidFill>
                <a:headEnd type="none" w="med" len="med"/>
                <a:tailEnd type="none" w="med" len="me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99"/>
                <a:r>
                  <a:rPr lang="en-US" altLang="zh-CN" sz="2000" b="1" smtClean="0">
                    <a:solidFill>
                      <a:schemeClr val="bg1">
                        <a:alpha val="99000"/>
                      </a:schemeClr>
                    </a:solidFill>
                    <a:latin typeface="Arial Black" pitchFamily="34" charset="0"/>
                    <a:cs typeface="Arial" pitchFamily="34" charset="0"/>
                  </a:rPr>
                  <a:t>2</a:t>
                </a:r>
                <a:endParaRPr lang="zh-CN" altLang="en-US" sz="2000" b="1" dirty="0">
                  <a:solidFill>
                    <a:schemeClr val="bg1">
                      <a:alpha val="99000"/>
                    </a:schemeClr>
                  </a:solidFill>
                  <a:latin typeface="Arial Black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42" name="右箭头 41"/>
            <p:cNvSpPr/>
            <p:nvPr/>
          </p:nvSpPr>
          <p:spPr>
            <a:xfrm>
              <a:off x="3419872" y="1995686"/>
              <a:ext cx="432048" cy="360040"/>
            </a:xfrm>
            <a:prstGeom prst="rightArrow">
              <a:avLst/>
            </a:prstGeom>
            <a:solidFill>
              <a:schemeClr val="tx2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357290" y="214296"/>
            <a:ext cx="4143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易销邦功能介绍（登录）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94" y="1347614"/>
            <a:ext cx="2390816" cy="23908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IMG_029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28992" y="1285866"/>
            <a:ext cx="2015817" cy="366100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grpSp>
        <p:nvGrpSpPr>
          <p:cNvPr id="33" name="组合 32"/>
          <p:cNvGrpSpPr/>
          <p:nvPr/>
        </p:nvGrpSpPr>
        <p:grpSpPr>
          <a:xfrm>
            <a:off x="2843808" y="698402"/>
            <a:ext cx="1080120" cy="1152128"/>
            <a:chOff x="3275856" y="267494"/>
            <a:chExt cx="1080120" cy="1152128"/>
          </a:xfrm>
        </p:grpSpPr>
        <p:sp>
          <p:nvSpPr>
            <p:cNvPr id="45" name="云形标注 44"/>
            <p:cNvSpPr/>
            <p:nvPr/>
          </p:nvSpPr>
          <p:spPr>
            <a:xfrm>
              <a:off x="3275856" y="267494"/>
              <a:ext cx="864096" cy="576064"/>
            </a:xfrm>
            <a:prstGeom prst="cloudCallout">
              <a:avLst>
                <a:gd name="adj1" fmla="val 39082"/>
                <a:gd name="adj2" fmla="val 71274"/>
              </a:avLst>
            </a:prstGeom>
            <a:solidFill>
              <a:srgbClr val="FFFF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主菜单</a:t>
              </a:r>
              <a:endParaRPr lang="zh-CN" altLang="en-US" sz="12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3995936" y="987574"/>
              <a:ext cx="360040" cy="432048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1428728" y="1346474"/>
            <a:ext cx="2315180" cy="1725342"/>
            <a:chOff x="3464004" y="1059582"/>
            <a:chExt cx="972108" cy="3815284"/>
          </a:xfrm>
        </p:grpSpPr>
        <p:cxnSp>
          <p:nvCxnSpPr>
            <p:cNvPr id="52" name="直接连接符 51"/>
            <p:cNvCxnSpPr/>
            <p:nvPr/>
          </p:nvCxnSpPr>
          <p:spPr>
            <a:xfrm>
              <a:off x="3464004" y="1059582"/>
              <a:ext cx="772807" cy="6327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>
              <a:endCxn id="47" idx="4"/>
            </p:cNvCxnSpPr>
            <p:nvPr/>
          </p:nvCxnSpPr>
          <p:spPr>
            <a:xfrm flipV="1">
              <a:off x="3508136" y="1706514"/>
              <a:ext cx="927976" cy="316835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>
            <a:off x="4860032" y="698402"/>
            <a:ext cx="864096" cy="1152128"/>
            <a:chOff x="5220072" y="339502"/>
            <a:chExt cx="864096" cy="1152128"/>
          </a:xfrm>
        </p:grpSpPr>
        <p:sp>
          <p:nvSpPr>
            <p:cNvPr id="55" name="椭圆 54"/>
            <p:cNvSpPr/>
            <p:nvPr/>
          </p:nvSpPr>
          <p:spPr>
            <a:xfrm>
              <a:off x="5508104" y="1059582"/>
              <a:ext cx="360040" cy="432048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云形标注 55"/>
            <p:cNvSpPr/>
            <p:nvPr/>
          </p:nvSpPr>
          <p:spPr>
            <a:xfrm>
              <a:off x="5220072" y="339502"/>
              <a:ext cx="864096" cy="504056"/>
            </a:xfrm>
            <a:prstGeom prst="cloudCallout">
              <a:avLst>
                <a:gd name="adj1" fmla="val -5188"/>
                <a:gd name="adj2" fmla="val 79563"/>
              </a:avLst>
            </a:prstGeom>
            <a:solidFill>
              <a:srgbClr val="FFFF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通知</a:t>
              </a:r>
              <a:endParaRPr lang="zh-CN" altLang="en-US" sz="12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436097" y="1285866"/>
            <a:ext cx="2764179" cy="3661008"/>
            <a:chOff x="4707422" y="1070982"/>
            <a:chExt cx="2764179" cy="3661008"/>
          </a:xfrm>
        </p:grpSpPr>
        <p:pic>
          <p:nvPicPr>
            <p:cNvPr id="58" name="图片 57" descr="IMG_023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4961" y="1070982"/>
              <a:ext cx="2056640" cy="3661008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</p:pic>
        <p:cxnSp>
          <p:nvCxnSpPr>
            <p:cNvPr id="59" name="直接连接符 58"/>
            <p:cNvCxnSpPr/>
            <p:nvPr/>
          </p:nvCxnSpPr>
          <p:spPr>
            <a:xfrm flipV="1">
              <a:off x="4779429" y="1131590"/>
              <a:ext cx="988831" cy="14401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rot="16200000" flipV="1">
              <a:off x="3449847" y="2749205"/>
              <a:ext cx="3222690" cy="707539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2" name="图片 61" descr="IMG_0296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5786" y="1274466"/>
            <a:ext cx="2058021" cy="367240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1357290" y="214296"/>
            <a:ext cx="4143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易销邦功能介绍（通用）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 59" descr="IMG_029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8" y="1131590"/>
            <a:ext cx="1800199" cy="36004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61" name="下箭头 60"/>
          <p:cNvSpPr/>
          <p:nvPr/>
        </p:nvSpPr>
        <p:spPr>
          <a:xfrm rot="5400000" flipV="1">
            <a:off x="5001976" y="1561566"/>
            <a:ext cx="360040" cy="364184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圆角矩形 61"/>
          <p:cNvSpPr/>
          <p:nvPr/>
        </p:nvSpPr>
        <p:spPr>
          <a:xfrm>
            <a:off x="5508104" y="1491630"/>
            <a:ext cx="2592288" cy="432048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可修改头像、姓名、性别</a:t>
            </a:r>
            <a:endParaRPr lang="zh-CN" altLang="en-US" sz="14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下箭头 62"/>
          <p:cNvSpPr/>
          <p:nvPr/>
        </p:nvSpPr>
        <p:spPr>
          <a:xfrm rot="5400000" flipV="1">
            <a:off x="5001976" y="1921606"/>
            <a:ext cx="360040" cy="364184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圆角矩形 63"/>
          <p:cNvSpPr/>
          <p:nvPr/>
        </p:nvSpPr>
        <p:spPr>
          <a:xfrm>
            <a:off x="5508104" y="1923678"/>
            <a:ext cx="2592288" cy="432048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可重新设置新密码，初始</a:t>
            </a:r>
            <a:r>
              <a:rPr lang="en-US" altLang="zh-CN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123456</a:t>
            </a:r>
            <a:endParaRPr lang="zh-CN" altLang="en-US" sz="14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下箭头 64"/>
          <p:cNvSpPr/>
          <p:nvPr/>
        </p:nvSpPr>
        <p:spPr>
          <a:xfrm rot="5400000" flipV="1">
            <a:off x="5001976" y="2353654"/>
            <a:ext cx="360040" cy="364184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下箭头 65"/>
          <p:cNvSpPr/>
          <p:nvPr/>
        </p:nvSpPr>
        <p:spPr>
          <a:xfrm rot="5400000" flipV="1">
            <a:off x="5001976" y="3073734"/>
            <a:ext cx="360040" cy="364184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圆角矩形 66"/>
          <p:cNvSpPr/>
          <p:nvPr/>
        </p:nvSpPr>
        <p:spPr>
          <a:xfrm>
            <a:off x="5508104" y="3003798"/>
            <a:ext cx="2592288" cy="432048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检测当前应用是否为最新版</a:t>
            </a:r>
            <a:endParaRPr lang="zh-CN" altLang="en-US" sz="14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5508104" y="2355726"/>
            <a:ext cx="2592288" cy="432048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为本应用提出意见与建议</a:t>
            </a:r>
            <a:endParaRPr lang="zh-CN" altLang="en-US" sz="14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5508104" y="3507854"/>
            <a:ext cx="2592288" cy="432048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清除本应用</a:t>
            </a:r>
            <a:r>
              <a:rPr lang="zh-CN" altLang="en-US" sz="140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140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缓存</a:t>
            </a:r>
            <a:r>
              <a:rPr lang="zh-CN" altLang="en-US"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  <a:endParaRPr lang="zh-CN" altLang="en-US" sz="14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" name="下箭头 69"/>
          <p:cNvSpPr/>
          <p:nvPr/>
        </p:nvSpPr>
        <p:spPr>
          <a:xfrm rot="5400000" flipV="1">
            <a:off x="5001976" y="3505782"/>
            <a:ext cx="360040" cy="364184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 flipH="1" flipV="1">
            <a:off x="1071538" y="2677936"/>
            <a:ext cx="936104" cy="28126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3" name="图片 72" descr="IMG_023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3848" y="1152128"/>
            <a:ext cx="1694115" cy="356276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cxnSp>
        <p:nvCxnSpPr>
          <p:cNvPr id="74" name="直接连接符 73"/>
          <p:cNvCxnSpPr>
            <a:stCxn id="72" idx="3"/>
          </p:cNvCxnSpPr>
          <p:nvPr/>
        </p:nvCxnSpPr>
        <p:spPr>
          <a:xfrm rot="5400000" flipH="1" flipV="1">
            <a:off x="1754547" y="1330435"/>
            <a:ext cx="1504699" cy="1272687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72" idx="1"/>
          </p:cNvCxnSpPr>
          <p:nvPr/>
        </p:nvCxnSpPr>
        <p:spPr>
          <a:xfrm rot="16200000" flipH="1">
            <a:off x="1679896" y="3108669"/>
            <a:ext cx="1725439" cy="134412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57290" y="214296"/>
            <a:ext cx="6000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易销邦功能介绍（营业员角色为例）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21"/>
          <p:cNvSpPr>
            <a:spLocks noChangeArrowheads="1"/>
          </p:cNvSpPr>
          <p:nvPr/>
        </p:nvSpPr>
        <p:spPr bwMode="auto">
          <a:xfrm>
            <a:off x="1357290" y="214296"/>
            <a:ext cx="233910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营业员登陆首页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图片 16" descr="IMG_029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5856" y="1008112"/>
            <a:ext cx="2057391" cy="393990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8" name="云形标注 17"/>
          <p:cNvSpPr/>
          <p:nvPr/>
        </p:nvSpPr>
        <p:spPr>
          <a:xfrm>
            <a:off x="1475656" y="1224136"/>
            <a:ext cx="1728192" cy="576064"/>
          </a:xfrm>
          <a:prstGeom prst="cloudCallout">
            <a:avLst>
              <a:gd name="adj1" fmla="val 68097"/>
              <a:gd name="adj2" fmla="val 18993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登陆人员头像、姓名</a:t>
            </a:r>
            <a:endParaRPr lang="zh-CN" altLang="en-US" sz="14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云形标注 18"/>
          <p:cNvSpPr/>
          <p:nvPr/>
        </p:nvSpPr>
        <p:spPr>
          <a:xfrm>
            <a:off x="5580112" y="1296144"/>
            <a:ext cx="1296144" cy="576064"/>
          </a:xfrm>
          <a:prstGeom prst="cloudCallout">
            <a:avLst>
              <a:gd name="adj1" fmla="val -78611"/>
              <a:gd name="adj2" fmla="val 11155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登陆人员角色</a:t>
            </a:r>
            <a:endParaRPr lang="zh-CN" altLang="en-US" sz="14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圆角矩形标注 19"/>
          <p:cNvSpPr/>
          <p:nvPr/>
        </p:nvSpPr>
        <p:spPr>
          <a:xfrm>
            <a:off x="5868144" y="2016224"/>
            <a:ext cx="2304256" cy="864096"/>
          </a:xfrm>
          <a:prstGeom prst="wedgeRoundRectCallout">
            <a:avLst>
              <a:gd name="adj1" fmla="val -72156"/>
              <a:gd name="adj2" fmla="val -6473"/>
              <a:gd name="adj3" fmla="val 16667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滚动显示学一学内容，重点工作、销售政策、业务知识</a:t>
            </a:r>
            <a:endParaRPr lang="zh-CN" altLang="en-US" sz="16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275856" y="1872208"/>
            <a:ext cx="2088232" cy="93610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275856" y="3024336"/>
            <a:ext cx="2088232" cy="93610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标注 25"/>
          <p:cNvSpPr/>
          <p:nvPr/>
        </p:nvSpPr>
        <p:spPr>
          <a:xfrm>
            <a:off x="5868144" y="2952328"/>
            <a:ext cx="2304256" cy="864096"/>
          </a:xfrm>
          <a:prstGeom prst="wedgeRoundRectCallout">
            <a:avLst>
              <a:gd name="adj1" fmla="val -72156"/>
              <a:gd name="adj2" fmla="val -6473"/>
              <a:gd name="adj3" fmla="val 16667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自行添加的提醒内容。见通用操作“日程管理”</a:t>
            </a:r>
            <a:endParaRPr lang="zh-CN" altLang="en-US" sz="16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ilye\Desktop\易销邦截图2014-05-05\Screenshot_2014-05-05-10-40-4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14546" y="1214428"/>
            <a:ext cx="2089552" cy="3714758"/>
          </a:xfrm>
          <a:prstGeom prst="rect">
            <a:avLst/>
          </a:prstGeom>
          <a:noFill/>
        </p:spPr>
      </p:pic>
      <p:sp>
        <p:nvSpPr>
          <p:cNvPr id="2" name="矩形 21"/>
          <p:cNvSpPr>
            <a:spLocks noChangeArrowheads="1"/>
          </p:cNvSpPr>
          <p:nvPr/>
        </p:nvSpPr>
        <p:spPr bwMode="auto">
          <a:xfrm>
            <a:off x="1285852" y="214296"/>
            <a:ext cx="634019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流量经营（上报数据、数据统计和酬金展示）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图片 9" descr="IMG_029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203598"/>
            <a:ext cx="1872208" cy="372387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1" name="椭圆 10"/>
          <p:cNvSpPr/>
          <p:nvPr/>
        </p:nvSpPr>
        <p:spPr>
          <a:xfrm>
            <a:off x="179512" y="2067694"/>
            <a:ext cx="1080120" cy="28803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1187624" y="1203598"/>
            <a:ext cx="1008112" cy="90627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115616" y="2283718"/>
            <a:ext cx="1080120" cy="266429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3214678" y="2786064"/>
            <a:ext cx="1080120" cy="42862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 descr="IMG_0305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1203598"/>
            <a:ext cx="2088232" cy="374441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31" name="矩形 30"/>
          <p:cNvSpPr/>
          <p:nvPr/>
        </p:nvSpPr>
        <p:spPr>
          <a:xfrm>
            <a:off x="4644008" y="1707654"/>
            <a:ext cx="1368152" cy="21602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084168" y="1707654"/>
            <a:ext cx="432048" cy="28803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4716016" y="627534"/>
            <a:ext cx="2160240" cy="504056"/>
            <a:chOff x="4716016" y="627534"/>
            <a:chExt cx="2160240" cy="504056"/>
          </a:xfrm>
        </p:grpSpPr>
        <p:sp>
          <p:nvSpPr>
            <p:cNvPr id="39" name="圆角矩形标注 38"/>
            <p:cNvSpPr/>
            <p:nvPr/>
          </p:nvSpPr>
          <p:spPr>
            <a:xfrm>
              <a:off x="4716016" y="627534"/>
              <a:ext cx="2160240" cy="504056"/>
            </a:xfrm>
            <a:prstGeom prst="wedgeRoundRectCallout">
              <a:avLst>
                <a:gd name="adj1" fmla="val -29061"/>
                <a:gd name="adj2" fmla="val 161781"/>
                <a:gd name="adj3" fmla="val 16667"/>
              </a:avLst>
            </a:prstGeom>
            <a:solidFill>
              <a:srgbClr val="FFFF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400" b="1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     输入手机号码，然后点上报</a:t>
              </a:r>
              <a:endPara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椭圆 40"/>
            <p:cNvSpPr/>
            <p:nvPr/>
          </p:nvSpPr>
          <p:spPr bwMode="auto">
            <a:xfrm>
              <a:off x="4716016" y="627534"/>
              <a:ext cx="358670" cy="31149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rgbClr val="D9D9D9">
                  <a:alpha val="63922"/>
                </a:srgbClr>
              </a:solidFill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r>
                <a:rPr lang="en-US" altLang="zh-CN" sz="2000" b="1" dirty="0" smtClean="0">
                  <a:solidFill>
                    <a:schemeClr val="bg1">
                      <a:alpha val="99000"/>
                    </a:schemeClr>
                  </a:solidFill>
                  <a:latin typeface="Arial Black" pitchFamily="34" charset="0"/>
                  <a:cs typeface="Arial" pitchFamily="34" charset="0"/>
                </a:rPr>
                <a:t>1</a:t>
              </a:r>
              <a:endParaRPr lang="zh-CN" altLang="en-US" sz="2000" b="1" dirty="0">
                <a:solidFill>
                  <a:schemeClr val="bg1">
                    <a:alpha val="99000"/>
                  </a:schemeClr>
                </a:solidFill>
                <a:latin typeface="Arial Black" pitchFamily="34" charset="0"/>
                <a:cs typeface="Arial" pitchFamily="34" charset="0"/>
              </a:endParaRPr>
            </a:p>
          </p:txBody>
        </p:sp>
      </p:grpSp>
      <p:pic>
        <p:nvPicPr>
          <p:cNvPr id="42" name="图片 41" descr="IMG_0306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48264" y="1203598"/>
            <a:ext cx="2016224" cy="377788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cxnSp>
        <p:nvCxnSpPr>
          <p:cNvPr id="47" name="直接连接符 46"/>
          <p:cNvCxnSpPr>
            <a:stCxn id="40" idx="0"/>
          </p:cNvCxnSpPr>
          <p:nvPr/>
        </p:nvCxnSpPr>
        <p:spPr>
          <a:xfrm flipV="1">
            <a:off x="6300192" y="1203598"/>
            <a:ext cx="648072" cy="50405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stCxn id="40" idx="4"/>
          </p:cNvCxnSpPr>
          <p:nvPr/>
        </p:nvCxnSpPr>
        <p:spPr>
          <a:xfrm>
            <a:off x="6300192" y="1995686"/>
            <a:ext cx="648072" cy="302433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6948264" y="2139702"/>
            <a:ext cx="2016224" cy="273630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/>
          <p:cNvGrpSpPr/>
          <p:nvPr/>
        </p:nvGrpSpPr>
        <p:grpSpPr>
          <a:xfrm>
            <a:off x="8100392" y="3147814"/>
            <a:ext cx="792088" cy="792088"/>
            <a:chOff x="5616116" y="316037"/>
            <a:chExt cx="1980220" cy="498395"/>
          </a:xfrm>
        </p:grpSpPr>
        <p:sp>
          <p:nvSpPr>
            <p:cNvPr id="59" name="圆角矩形标注 58"/>
            <p:cNvSpPr/>
            <p:nvPr/>
          </p:nvSpPr>
          <p:spPr>
            <a:xfrm>
              <a:off x="5616116" y="316037"/>
              <a:ext cx="1980220" cy="498395"/>
            </a:xfrm>
            <a:prstGeom prst="wedgeRoundRectCallout">
              <a:avLst>
                <a:gd name="adj1" fmla="val -85907"/>
                <a:gd name="adj2" fmla="val -92424"/>
                <a:gd name="adj3" fmla="val 16667"/>
              </a:avLst>
            </a:prstGeom>
            <a:solidFill>
              <a:srgbClr val="FFFF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200" b="1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         选择具体产品</a:t>
              </a:r>
              <a:endParaRPr lang="zh-CN" altLang="en-US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0" name="椭圆 59"/>
            <p:cNvSpPr/>
            <p:nvPr/>
          </p:nvSpPr>
          <p:spPr bwMode="auto">
            <a:xfrm>
              <a:off x="5616116" y="316038"/>
              <a:ext cx="720080" cy="18123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rgbClr val="D9D9D9">
                  <a:alpha val="63922"/>
                </a:srgbClr>
              </a:solidFill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r>
                <a:rPr lang="en-US" altLang="zh-CN" sz="1400" b="1" dirty="0" smtClean="0">
                  <a:solidFill>
                    <a:schemeClr val="bg1">
                      <a:alpha val="99000"/>
                    </a:schemeClr>
                  </a:solidFill>
                  <a:latin typeface="Arial Black" pitchFamily="34" charset="0"/>
                  <a:cs typeface="Arial" pitchFamily="34" charset="0"/>
                </a:rPr>
                <a:t>2</a:t>
              </a:r>
              <a:endParaRPr lang="zh-CN" altLang="en-US" sz="1400" b="1" dirty="0">
                <a:solidFill>
                  <a:schemeClr val="bg1">
                    <a:alpha val="99000"/>
                  </a:schemeClr>
                </a:solidFill>
                <a:latin typeface="Arial Black" pitchFamily="34" charset="0"/>
                <a:cs typeface="Arial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7956376" y="4083918"/>
            <a:ext cx="936104" cy="792088"/>
            <a:chOff x="5616116" y="316037"/>
            <a:chExt cx="1980220" cy="498395"/>
          </a:xfrm>
        </p:grpSpPr>
        <p:sp>
          <p:nvSpPr>
            <p:cNvPr id="62" name="圆角矩形标注 61"/>
            <p:cNvSpPr/>
            <p:nvPr/>
          </p:nvSpPr>
          <p:spPr>
            <a:xfrm>
              <a:off x="5616116" y="316037"/>
              <a:ext cx="1980220" cy="498395"/>
            </a:xfrm>
            <a:prstGeom prst="wedgeRoundRectCallout">
              <a:avLst>
                <a:gd name="adj1" fmla="val -75412"/>
                <a:gd name="adj2" fmla="val 60499"/>
                <a:gd name="adj3" fmla="val 16667"/>
              </a:avLst>
            </a:prstGeom>
            <a:solidFill>
              <a:srgbClr val="FFFF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7800"/>
              <a:r>
                <a:rPr lang="zh-CN" altLang="en-US" sz="1200" b="1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              滑动到底部点提交</a:t>
              </a:r>
              <a:endParaRPr lang="zh-CN" altLang="en-US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3" name="椭圆 62"/>
            <p:cNvSpPr/>
            <p:nvPr/>
          </p:nvSpPr>
          <p:spPr bwMode="auto">
            <a:xfrm>
              <a:off x="5616116" y="316038"/>
              <a:ext cx="720080" cy="18123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rgbClr val="D9D9D9">
                  <a:alpha val="63922"/>
                </a:srgbClr>
              </a:solidFill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r>
                <a:rPr lang="en-US" altLang="zh-CN" sz="1400" b="1" dirty="0" smtClean="0">
                  <a:solidFill>
                    <a:schemeClr val="bg1">
                      <a:alpha val="99000"/>
                    </a:schemeClr>
                  </a:solidFill>
                  <a:latin typeface="Arial Black" pitchFamily="34" charset="0"/>
                  <a:cs typeface="Arial" pitchFamily="34" charset="0"/>
                </a:rPr>
                <a:t>3</a:t>
              </a:r>
              <a:endParaRPr lang="zh-CN" altLang="en-US" sz="1400" b="1" dirty="0">
                <a:solidFill>
                  <a:schemeClr val="bg1">
                    <a:alpha val="99000"/>
                  </a:schemeClr>
                </a:solidFill>
                <a:latin typeface="Arial Black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21"/>
          <p:cNvSpPr>
            <a:spLocks noChangeArrowheads="1"/>
          </p:cNvSpPr>
          <p:nvPr/>
        </p:nvSpPr>
        <p:spPr bwMode="auto">
          <a:xfrm>
            <a:off x="1357290" y="214296"/>
            <a:ext cx="326243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学一学（手机知识库）</a:t>
            </a:r>
            <a:endParaRPr lang="zh-CN" altLang="en-US" sz="2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9" name="图片 28" descr="IMG_029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7624" y="1275606"/>
            <a:ext cx="1872208" cy="365187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grpSp>
        <p:nvGrpSpPr>
          <p:cNvPr id="38" name="组合 37"/>
          <p:cNvGrpSpPr/>
          <p:nvPr/>
        </p:nvGrpSpPr>
        <p:grpSpPr>
          <a:xfrm>
            <a:off x="1259632" y="1275606"/>
            <a:ext cx="4383960" cy="3672408"/>
            <a:chOff x="1259632" y="1131590"/>
            <a:chExt cx="4383960" cy="3672408"/>
          </a:xfrm>
        </p:grpSpPr>
        <p:grpSp>
          <p:nvGrpSpPr>
            <p:cNvPr id="30" name="组合 29"/>
            <p:cNvGrpSpPr/>
            <p:nvPr/>
          </p:nvGrpSpPr>
          <p:grpSpPr>
            <a:xfrm>
              <a:off x="1259632" y="1131590"/>
              <a:ext cx="2448272" cy="3672408"/>
              <a:chOff x="1907704" y="699542"/>
              <a:chExt cx="2448272" cy="3672408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907704" y="1779662"/>
                <a:ext cx="1080120" cy="288032"/>
              </a:xfrm>
              <a:prstGeom prst="ellipse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2" name="直接连接符 31"/>
              <p:cNvCxnSpPr>
                <a:stCxn id="31" idx="7"/>
              </p:cNvCxnSpPr>
              <p:nvPr/>
            </p:nvCxnSpPr>
            <p:spPr>
              <a:xfrm flipV="1">
                <a:off x="2829644" y="699542"/>
                <a:ext cx="1526332" cy="1122301"/>
              </a:xfrm>
              <a:prstGeom prst="lin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31" idx="5"/>
              </p:cNvCxnSpPr>
              <p:nvPr/>
            </p:nvCxnSpPr>
            <p:spPr>
              <a:xfrm>
                <a:off x="2829644" y="2025513"/>
                <a:ext cx="1526332" cy="2346437"/>
              </a:xfrm>
              <a:prstGeom prst="lin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图片 34" descr="IMG_0298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07904" y="1131590"/>
              <a:ext cx="1935688" cy="3672408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</p:pic>
      </p:grpSp>
      <p:grpSp>
        <p:nvGrpSpPr>
          <p:cNvPr id="41" name="组合 40"/>
          <p:cNvGrpSpPr/>
          <p:nvPr/>
        </p:nvGrpSpPr>
        <p:grpSpPr>
          <a:xfrm rot="16200000">
            <a:off x="4535996" y="1599642"/>
            <a:ext cx="360040" cy="720080"/>
            <a:chOff x="6948264" y="2995414"/>
            <a:chExt cx="432048" cy="728464"/>
          </a:xfrm>
        </p:grpSpPr>
        <p:sp>
          <p:nvSpPr>
            <p:cNvPr id="42" name="下箭头 41"/>
            <p:cNvSpPr/>
            <p:nvPr/>
          </p:nvSpPr>
          <p:spPr>
            <a:xfrm>
              <a:off x="6948264" y="3363838"/>
              <a:ext cx="432048" cy="360040"/>
            </a:xfrm>
            <a:prstGeom prst="down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下箭头 42"/>
            <p:cNvSpPr/>
            <p:nvPr/>
          </p:nvSpPr>
          <p:spPr>
            <a:xfrm flipV="1">
              <a:off x="6948264" y="2995414"/>
              <a:ext cx="432048" cy="368424"/>
            </a:xfrm>
            <a:prstGeom prst="down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云形标注 46"/>
          <p:cNvSpPr/>
          <p:nvPr/>
        </p:nvSpPr>
        <p:spPr>
          <a:xfrm>
            <a:off x="2627784" y="699542"/>
            <a:ext cx="1008112" cy="648072"/>
          </a:xfrm>
          <a:prstGeom prst="cloudCallout">
            <a:avLst>
              <a:gd name="adj1" fmla="val 142420"/>
              <a:gd name="adj2" fmla="val 140250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左右滑动浏览</a:t>
            </a:r>
            <a:endParaRPr lang="zh-CN" altLang="en-US" sz="12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3707904" y="2499742"/>
            <a:ext cx="1944216" cy="1584176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云形标注 57"/>
          <p:cNvSpPr/>
          <p:nvPr/>
        </p:nvSpPr>
        <p:spPr>
          <a:xfrm>
            <a:off x="3851920" y="4299942"/>
            <a:ext cx="1656184" cy="648072"/>
          </a:xfrm>
          <a:prstGeom prst="cloudCallout">
            <a:avLst>
              <a:gd name="adj1" fmla="val -4475"/>
              <a:gd name="adj2" fmla="val -86129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点击此区域可查看全文</a:t>
            </a:r>
            <a:endParaRPr lang="zh-CN" altLang="en-US" sz="14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9" name="图片 58" descr="IMG_029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73832" y="1275606"/>
            <a:ext cx="1926560" cy="367240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60" name="云形标注 59"/>
          <p:cNvSpPr/>
          <p:nvPr/>
        </p:nvSpPr>
        <p:spPr>
          <a:xfrm>
            <a:off x="5364088" y="627534"/>
            <a:ext cx="864096" cy="504056"/>
          </a:xfrm>
          <a:prstGeom prst="cloudCallout">
            <a:avLst>
              <a:gd name="adj1" fmla="val 39594"/>
              <a:gd name="adj2" fmla="val 112634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返回</a:t>
            </a:r>
            <a:endParaRPr lang="zh-CN" altLang="en-US" sz="14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6084168" y="1419622"/>
            <a:ext cx="432048" cy="28803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连接符 63"/>
          <p:cNvCxnSpPr/>
          <p:nvPr/>
        </p:nvCxnSpPr>
        <p:spPr>
          <a:xfrm flipV="1">
            <a:off x="5652120" y="1275606"/>
            <a:ext cx="504056" cy="129614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5652120" y="4083918"/>
            <a:ext cx="504056" cy="86409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云形标注 71"/>
          <p:cNvSpPr/>
          <p:nvPr/>
        </p:nvSpPr>
        <p:spPr>
          <a:xfrm>
            <a:off x="7740352" y="627534"/>
            <a:ext cx="1224136" cy="504056"/>
          </a:xfrm>
          <a:prstGeom prst="cloudCallout">
            <a:avLst>
              <a:gd name="adj1" fmla="val -19748"/>
              <a:gd name="adj2" fmla="val 110954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分享至微信等</a:t>
            </a:r>
            <a:endParaRPr lang="zh-CN" altLang="en-US" sz="14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7740352" y="1419622"/>
            <a:ext cx="432048" cy="28803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58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57290" y="214296"/>
            <a:ext cx="891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背 景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85786" y="785800"/>
            <a:ext cx="7500990" cy="38576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928662" y="1167836"/>
            <a:ext cx="72866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kern="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运营商在产品销售过程中，引入大量代理商（经销商）来销售电信产品并提供对应的服务支撑，要求代理商、分销商、专营店等销售渠道在日常的业务销售、数据统计、服务能力与主管部门要保持良好的沟通。基于如何通过一个便捷的移动互联网服务平台来提升渠道沟通、 渠道激励、 渠道评估、 渠道决策、 渠道培训等，我公司进行了实地调研，通过大量的业务论证和流程梳理，推出渠道管理专属平台，并倾力打造移动客户端</a:t>
            </a:r>
            <a:r>
              <a:rPr lang="en-US" altLang="zh-CN" sz="1600" b="1" kern="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600" b="1" kern="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“易销邦”，旨在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围绕组织内（同事）、组织外（客户、合作关系）两大层面的沟通，通过提升组织效率来帮助企业提升销售业绩。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21"/>
          <p:cNvSpPr>
            <a:spLocks noChangeArrowheads="1"/>
          </p:cNvSpPr>
          <p:nvPr/>
        </p:nvSpPr>
        <p:spPr bwMode="auto">
          <a:xfrm>
            <a:off x="1357290" y="214296"/>
            <a:ext cx="20313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店长登陆首页</a:t>
            </a:r>
            <a:endParaRPr lang="zh-CN" altLang="en-US" sz="2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图片 16" descr="IMG_03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19872" y="1131590"/>
            <a:ext cx="2057391" cy="365187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8" name="云形标注 17"/>
          <p:cNvSpPr/>
          <p:nvPr/>
        </p:nvSpPr>
        <p:spPr>
          <a:xfrm>
            <a:off x="6084168" y="1491630"/>
            <a:ext cx="1296144" cy="576064"/>
          </a:xfrm>
          <a:prstGeom prst="cloudCallout">
            <a:avLst>
              <a:gd name="adj1" fmla="val -104733"/>
              <a:gd name="adj2" fmla="val -8257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登陆人员角色</a:t>
            </a:r>
            <a:endParaRPr lang="zh-CN" altLang="en-US" sz="14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圆角矩形标注 18"/>
          <p:cNvSpPr/>
          <p:nvPr/>
        </p:nvSpPr>
        <p:spPr>
          <a:xfrm>
            <a:off x="6012160" y="2139702"/>
            <a:ext cx="2304256" cy="864096"/>
          </a:xfrm>
          <a:prstGeom prst="wedgeRoundRectCallout">
            <a:avLst>
              <a:gd name="adj1" fmla="val -72156"/>
              <a:gd name="adj2" fmla="val -6473"/>
              <a:gd name="adj3" fmla="val 16667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滚动显示学一学内容，重点工作、销售政策、业务知识</a:t>
            </a:r>
            <a:endParaRPr lang="zh-CN" altLang="en-US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圆角矩形标注 19"/>
          <p:cNvSpPr/>
          <p:nvPr/>
        </p:nvSpPr>
        <p:spPr>
          <a:xfrm>
            <a:off x="6012160" y="3219822"/>
            <a:ext cx="2304256" cy="864096"/>
          </a:xfrm>
          <a:prstGeom prst="wedgeRoundRectCallout">
            <a:avLst>
              <a:gd name="adj1" fmla="val -72156"/>
              <a:gd name="adj2" fmla="val -6473"/>
              <a:gd name="adj3" fmla="val 16667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自行添加的提醒内容。见通用操作“日程管理”</a:t>
            </a:r>
            <a:endParaRPr lang="zh-CN" altLang="en-US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419872" y="1995686"/>
            <a:ext cx="2088232" cy="864096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419872" y="3075806"/>
            <a:ext cx="2088232" cy="93610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云形标注 22"/>
          <p:cNvSpPr/>
          <p:nvPr/>
        </p:nvSpPr>
        <p:spPr>
          <a:xfrm>
            <a:off x="1619672" y="1491630"/>
            <a:ext cx="1728192" cy="576064"/>
          </a:xfrm>
          <a:prstGeom prst="cloudCallout">
            <a:avLst>
              <a:gd name="adj1" fmla="val 69657"/>
              <a:gd name="adj2" fmla="val -6604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登陆人员头像、姓名</a:t>
            </a:r>
            <a:endParaRPr lang="zh-CN" altLang="en-US" sz="14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21"/>
          <p:cNvSpPr>
            <a:spLocks noChangeArrowheads="1"/>
          </p:cNvSpPr>
          <p:nvPr/>
        </p:nvSpPr>
        <p:spPr bwMode="auto">
          <a:xfrm>
            <a:off x="1381228" y="214296"/>
            <a:ext cx="326243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销量上报（数据填报）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9" name="图片 28" descr="IMG_030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1203598"/>
            <a:ext cx="2057391" cy="365187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30" name="椭圆 29"/>
          <p:cNvSpPr/>
          <p:nvPr/>
        </p:nvSpPr>
        <p:spPr>
          <a:xfrm>
            <a:off x="611560" y="1995686"/>
            <a:ext cx="1080120" cy="28803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 flipV="1">
            <a:off x="1547664" y="1203598"/>
            <a:ext cx="1584176" cy="83427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1547664" y="2211710"/>
            <a:ext cx="1512168" cy="266429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IMG_030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23127" y="1203598"/>
            <a:ext cx="2096945" cy="367240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36" name="椭圆 35"/>
          <p:cNvSpPr/>
          <p:nvPr/>
        </p:nvSpPr>
        <p:spPr>
          <a:xfrm>
            <a:off x="4499992" y="1851670"/>
            <a:ext cx="720080" cy="21602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连接符 36"/>
          <p:cNvCxnSpPr/>
          <p:nvPr/>
        </p:nvCxnSpPr>
        <p:spPr>
          <a:xfrm flipV="1">
            <a:off x="5148064" y="1203598"/>
            <a:ext cx="720080" cy="67970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5148064" y="1995686"/>
            <a:ext cx="720080" cy="288032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图片 38" descr="IMG_030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80729" y="1203598"/>
            <a:ext cx="2219663" cy="367240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grpSp>
        <p:nvGrpSpPr>
          <p:cNvPr id="42" name="组合 41"/>
          <p:cNvGrpSpPr/>
          <p:nvPr/>
        </p:nvGrpSpPr>
        <p:grpSpPr>
          <a:xfrm>
            <a:off x="6012160" y="2211710"/>
            <a:ext cx="1296144" cy="648072"/>
            <a:chOff x="6588224" y="2139702"/>
            <a:chExt cx="1296144" cy="648072"/>
          </a:xfrm>
        </p:grpSpPr>
        <p:sp>
          <p:nvSpPr>
            <p:cNvPr id="51" name="圆角矩形标注 50"/>
            <p:cNvSpPr/>
            <p:nvPr/>
          </p:nvSpPr>
          <p:spPr>
            <a:xfrm>
              <a:off x="6588224" y="2139702"/>
              <a:ext cx="1296144" cy="648072"/>
            </a:xfrm>
            <a:prstGeom prst="wedgeRoundRectCallout">
              <a:avLst>
                <a:gd name="adj1" fmla="val -32011"/>
                <a:gd name="adj2" fmla="val -74816"/>
                <a:gd name="adj3" fmla="val 16667"/>
              </a:avLst>
            </a:prstGeom>
            <a:solidFill>
              <a:srgbClr val="FFFF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400" b="1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     </a:t>
              </a:r>
              <a:r>
                <a:rPr lang="zh-CN" altLang="en-US" sz="1400" b="1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此处填报销量</a:t>
              </a:r>
              <a:endPara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2" name="椭圆 61"/>
            <p:cNvSpPr/>
            <p:nvPr/>
          </p:nvSpPr>
          <p:spPr bwMode="auto">
            <a:xfrm>
              <a:off x="6589594" y="2139702"/>
              <a:ext cx="358670" cy="31149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rgbClr val="D9D9D9">
                  <a:alpha val="63922"/>
                </a:srgbClr>
              </a:solidFill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r>
                <a:rPr lang="en-US" altLang="zh-CN" sz="2000" b="1" dirty="0" smtClean="0">
                  <a:solidFill>
                    <a:schemeClr val="bg1">
                      <a:alpha val="99000"/>
                    </a:schemeClr>
                  </a:solidFill>
                  <a:latin typeface="Arial Black" pitchFamily="34" charset="0"/>
                  <a:cs typeface="Arial" pitchFamily="34" charset="0"/>
                </a:rPr>
                <a:t>1</a:t>
              </a:r>
              <a:endParaRPr lang="zh-CN" altLang="en-US" sz="2000" b="1" dirty="0">
                <a:solidFill>
                  <a:schemeClr val="bg1">
                    <a:alpha val="99000"/>
                  </a:schemeClr>
                </a:solidFill>
                <a:latin typeface="Arial Black" pitchFamily="34" charset="0"/>
                <a:cs typeface="Arial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228184" y="3075806"/>
            <a:ext cx="1728192" cy="864096"/>
            <a:chOff x="6732240" y="2859782"/>
            <a:chExt cx="1728192" cy="864096"/>
          </a:xfrm>
        </p:grpSpPr>
        <p:sp>
          <p:nvSpPr>
            <p:cNvPr id="65" name="圆角矩形标注 64"/>
            <p:cNvSpPr/>
            <p:nvPr/>
          </p:nvSpPr>
          <p:spPr>
            <a:xfrm>
              <a:off x="6732240" y="2859782"/>
              <a:ext cx="1728192" cy="864096"/>
            </a:xfrm>
            <a:prstGeom prst="wedgeRoundRectCallout">
              <a:avLst>
                <a:gd name="adj1" fmla="val 49911"/>
                <a:gd name="adj2" fmla="val -234853"/>
                <a:gd name="adj3" fmla="val 16667"/>
              </a:avLst>
            </a:prstGeom>
            <a:solidFill>
              <a:srgbClr val="FFFF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400" b="1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      </a:t>
              </a:r>
              <a:r>
                <a:rPr lang="zh-CN" altLang="en-US" sz="1400" b="1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销售填写完毕点击此处进行上报</a:t>
              </a:r>
              <a:endPara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" name="椭圆 68"/>
            <p:cNvSpPr/>
            <p:nvPr/>
          </p:nvSpPr>
          <p:spPr bwMode="auto">
            <a:xfrm>
              <a:off x="6732240" y="2859782"/>
              <a:ext cx="358670" cy="31149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rgbClr val="D9D9D9">
                  <a:alpha val="63922"/>
                </a:srgbClr>
              </a:solidFill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r>
                <a:rPr lang="en-US" altLang="zh-CN" sz="2000" b="1" dirty="0" smtClean="0">
                  <a:solidFill>
                    <a:schemeClr val="bg1">
                      <a:alpha val="99000"/>
                    </a:schemeClr>
                  </a:solidFill>
                  <a:latin typeface="Arial Black" pitchFamily="34" charset="0"/>
                  <a:cs typeface="Arial" pitchFamily="34" charset="0"/>
                </a:rPr>
                <a:t>2</a:t>
              </a:r>
              <a:endParaRPr lang="zh-CN" altLang="en-US" sz="2000" b="1" dirty="0">
                <a:solidFill>
                  <a:schemeClr val="bg1">
                    <a:alpha val="99000"/>
                  </a:schemeClr>
                </a:solidFill>
                <a:latin typeface="Arial Black" pitchFamily="34" charset="0"/>
                <a:cs typeface="Arial" pitchFamily="34" charset="0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6300192" y="4011910"/>
            <a:ext cx="1610295" cy="717902"/>
            <a:chOff x="6876256" y="3795886"/>
            <a:chExt cx="1610295" cy="717902"/>
          </a:xfrm>
        </p:grpSpPr>
        <p:pic>
          <p:nvPicPr>
            <p:cNvPr id="72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876256" y="3795886"/>
              <a:ext cx="1610295" cy="7179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3" name="椭圆 72"/>
            <p:cNvSpPr/>
            <p:nvPr/>
          </p:nvSpPr>
          <p:spPr bwMode="auto">
            <a:xfrm>
              <a:off x="6876256" y="3795886"/>
              <a:ext cx="358670" cy="31149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rgbClr val="D9D9D9">
                  <a:alpha val="63922"/>
                </a:srgbClr>
              </a:solidFill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r>
                <a:rPr lang="en-US" altLang="zh-CN" sz="2000" b="1" dirty="0" smtClean="0">
                  <a:solidFill>
                    <a:schemeClr val="bg1">
                      <a:alpha val="99000"/>
                    </a:schemeClr>
                  </a:solidFill>
                  <a:latin typeface="Arial Black" pitchFamily="34" charset="0"/>
                  <a:cs typeface="Arial" pitchFamily="34" charset="0"/>
                </a:rPr>
                <a:t>3</a:t>
              </a:r>
              <a:endParaRPr lang="zh-CN" altLang="en-US" sz="2000" b="1" dirty="0">
                <a:solidFill>
                  <a:schemeClr val="bg1">
                    <a:alpha val="99000"/>
                  </a:schemeClr>
                </a:solidFill>
                <a:latin typeface="Arial Black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937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IMG_030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9560" y="1275606"/>
            <a:ext cx="2016823" cy="357986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25" name="矩形 24"/>
          <p:cNvSpPr/>
          <p:nvPr/>
        </p:nvSpPr>
        <p:spPr>
          <a:xfrm>
            <a:off x="939560" y="2067694"/>
            <a:ext cx="2016224" cy="864096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云形标注 25"/>
          <p:cNvSpPr/>
          <p:nvPr/>
        </p:nvSpPr>
        <p:spPr>
          <a:xfrm>
            <a:off x="1011568" y="3219822"/>
            <a:ext cx="1872208" cy="1224136"/>
          </a:xfrm>
          <a:prstGeom prst="cloudCallout">
            <a:avLst>
              <a:gd name="adj1" fmla="val -20899"/>
              <a:gd name="adj2" fmla="val -73704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主页进入直接查看自已网格的销量，单击任何数字进入手工上报界面</a:t>
            </a:r>
            <a:endParaRPr lang="zh-CN" altLang="en-US" sz="12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39560" y="4443958"/>
            <a:ext cx="2016224" cy="360040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此表格数据可保存为图片进行发送，也可分享</a:t>
            </a:r>
            <a:endParaRPr lang="zh-CN" altLang="en-US" sz="11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8" name="图片 27" descr="IMG_030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59840" y="1275606"/>
            <a:ext cx="2097959" cy="36004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cxnSp>
        <p:nvCxnSpPr>
          <p:cNvPr id="29" name="直接连接符 28"/>
          <p:cNvCxnSpPr/>
          <p:nvPr/>
        </p:nvCxnSpPr>
        <p:spPr>
          <a:xfrm flipV="1">
            <a:off x="2955784" y="1275606"/>
            <a:ext cx="504056" cy="79208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2955784" y="2859782"/>
            <a:ext cx="504056" cy="2088232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右箭头 32"/>
          <p:cNvSpPr/>
          <p:nvPr/>
        </p:nvSpPr>
        <p:spPr>
          <a:xfrm rot="10800000">
            <a:off x="2955784" y="4443958"/>
            <a:ext cx="648071" cy="36004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flipH="1" flipV="1">
            <a:off x="4107912" y="2067694"/>
            <a:ext cx="216024" cy="21602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云形标注 34"/>
          <p:cNvSpPr/>
          <p:nvPr/>
        </p:nvSpPr>
        <p:spPr>
          <a:xfrm>
            <a:off x="3635896" y="2571750"/>
            <a:ext cx="1152128" cy="648072"/>
          </a:xfrm>
          <a:prstGeom prst="cloudCallout">
            <a:avLst>
              <a:gd name="adj1" fmla="val 8704"/>
              <a:gd name="adj2" fmla="val -114986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当日已上报的厅店</a:t>
            </a:r>
            <a:endParaRPr lang="zh-CN" altLang="en-US" sz="12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5260040" y="1419622"/>
            <a:ext cx="288032" cy="28803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连接符 51"/>
          <p:cNvCxnSpPr/>
          <p:nvPr/>
        </p:nvCxnSpPr>
        <p:spPr>
          <a:xfrm>
            <a:off x="5476064" y="1635646"/>
            <a:ext cx="936104" cy="1008112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5404056" y="1707654"/>
            <a:ext cx="936104" cy="18002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组合 64"/>
          <p:cNvGrpSpPr/>
          <p:nvPr/>
        </p:nvGrpSpPr>
        <p:grpSpPr>
          <a:xfrm>
            <a:off x="6196144" y="1275606"/>
            <a:ext cx="1976256" cy="3600400"/>
            <a:chOff x="5580112" y="1275606"/>
            <a:chExt cx="1976256" cy="3600400"/>
          </a:xfrm>
        </p:grpSpPr>
        <p:pic>
          <p:nvPicPr>
            <p:cNvPr id="39" name="图片 38" descr="IMG_0309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80112" y="1275606"/>
              <a:ext cx="1976256" cy="3600400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724128" y="2571750"/>
              <a:ext cx="1728192" cy="9652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0" name="矩形 21"/>
          <p:cNvSpPr>
            <a:spLocks noChangeArrowheads="1"/>
          </p:cNvSpPr>
          <p:nvPr/>
        </p:nvSpPr>
        <p:spPr bwMode="auto">
          <a:xfrm>
            <a:off x="1381228" y="214296"/>
            <a:ext cx="48013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销量上报（数据展示、上报提醒）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147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21"/>
          <p:cNvSpPr>
            <a:spLocks noChangeArrowheads="1"/>
          </p:cNvSpPr>
          <p:nvPr/>
        </p:nvSpPr>
        <p:spPr bwMode="auto">
          <a:xfrm>
            <a:off x="1357290" y="285734"/>
            <a:ext cx="603242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巡一巡（强制定位、拍照上传、点赞评论）</a:t>
            </a:r>
            <a:endParaRPr lang="zh-CN" altLang="en-US" sz="2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 descr="D:\新工作\易销邦\20140326\原始图片\IMG_009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707654"/>
            <a:ext cx="1726239" cy="32080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  <p:sp>
        <p:nvSpPr>
          <p:cNvPr id="44" name="椭圆 43"/>
          <p:cNvSpPr/>
          <p:nvPr/>
        </p:nvSpPr>
        <p:spPr>
          <a:xfrm>
            <a:off x="1547664" y="2355726"/>
            <a:ext cx="1080120" cy="28803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连接符 44"/>
          <p:cNvCxnSpPr>
            <a:stCxn id="44" idx="7"/>
          </p:cNvCxnSpPr>
          <p:nvPr/>
        </p:nvCxnSpPr>
        <p:spPr>
          <a:xfrm flipV="1">
            <a:off x="2469604" y="1707654"/>
            <a:ext cx="1166292" cy="69025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2555776" y="2571750"/>
            <a:ext cx="1080120" cy="230425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图片 38" descr="IMG_024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35896" y="1707654"/>
            <a:ext cx="1800200" cy="319535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49" name="椭圆 48"/>
          <p:cNvSpPr/>
          <p:nvPr/>
        </p:nvSpPr>
        <p:spPr>
          <a:xfrm>
            <a:off x="4067944" y="4659982"/>
            <a:ext cx="1080120" cy="28803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云形标注 49"/>
          <p:cNvSpPr/>
          <p:nvPr/>
        </p:nvSpPr>
        <p:spPr>
          <a:xfrm>
            <a:off x="1979712" y="4011910"/>
            <a:ext cx="1368152" cy="915566"/>
          </a:xfrm>
          <a:prstGeom prst="cloudCallout">
            <a:avLst>
              <a:gd name="adj1" fmla="val 101583"/>
              <a:gd name="adj2" fmla="val 34514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自动打开照相功能并定位</a:t>
            </a:r>
            <a:endParaRPr lang="zh-CN" altLang="en-US" sz="14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" name="图片 50" descr="IMG_024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96136" y="1707654"/>
            <a:ext cx="1883549" cy="324036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cxnSp>
        <p:nvCxnSpPr>
          <p:cNvPr id="55" name="直接连接符 54"/>
          <p:cNvCxnSpPr/>
          <p:nvPr/>
        </p:nvCxnSpPr>
        <p:spPr>
          <a:xfrm flipV="1">
            <a:off x="5076056" y="1707654"/>
            <a:ext cx="720080" cy="295232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49" idx="6"/>
          </p:cNvCxnSpPr>
          <p:nvPr/>
        </p:nvCxnSpPr>
        <p:spPr>
          <a:xfrm>
            <a:off x="5148064" y="4803998"/>
            <a:ext cx="648072" cy="14401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5004048" y="2715766"/>
            <a:ext cx="504056" cy="28803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云形标注 63"/>
          <p:cNvSpPr/>
          <p:nvPr/>
        </p:nvSpPr>
        <p:spPr>
          <a:xfrm>
            <a:off x="3923928" y="1059582"/>
            <a:ext cx="1368152" cy="915566"/>
          </a:xfrm>
          <a:prstGeom prst="cloudCallout">
            <a:avLst>
              <a:gd name="adj1" fmla="val 41737"/>
              <a:gd name="adj2" fmla="val 132995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点赞或评论</a:t>
            </a:r>
            <a:endParaRPr lang="zh-CN" altLang="en-US" sz="14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5156448" y="1779662"/>
            <a:ext cx="351656" cy="28803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云形标注 67"/>
          <p:cNvSpPr/>
          <p:nvPr/>
        </p:nvSpPr>
        <p:spPr>
          <a:xfrm>
            <a:off x="5364088" y="1203598"/>
            <a:ext cx="720080" cy="483518"/>
          </a:xfrm>
          <a:prstGeom prst="cloudCallout">
            <a:avLst>
              <a:gd name="adj1" fmla="val -40066"/>
              <a:gd name="adj2" fmla="val 71880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筛选</a:t>
            </a:r>
            <a:endParaRPr lang="zh-CN" altLang="en-US" sz="12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5724128" y="2067694"/>
            <a:ext cx="2016224" cy="172819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7380312" y="1779662"/>
            <a:ext cx="351656" cy="28803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4" name="组合 73"/>
          <p:cNvGrpSpPr/>
          <p:nvPr/>
        </p:nvGrpSpPr>
        <p:grpSpPr>
          <a:xfrm>
            <a:off x="7956376" y="2427734"/>
            <a:ext cx="1008112" cy="936104"/>
            <a:chOff x="7884368" y="2067694"/>
            <a:chExt cx="1008112" cy="936104"/>
          </a:xfrm>
        </p:grpSpPr>
        <p:sp>
          <p:nvSpPr>
            <p:cNvPr id="70" name="圆角矩形标注 69"/>
            <p:cNvSpPr/>
            <p:nvPr/>
          </p:nvSpPr>
          <p:spPr>
            <a:xfrm>
              <a:off x="7884368" y="2067694"/>
              <a:ext cx="1008112" cy="936104"/>
            </a:xfrm>
            <a:prstGeom prst="wedgeRoundRectCallout">
              <a:avLst>
                <a:gd name="adj1" fmla="val -72156"/>
                <a:gd name="adj2" fmla="val -6473"/>
                <a:gd name="adj3" fmla="val 16667"/>
              </a:avLst>
            </a:prstGeom>
            <a:solidFill>
              <a:srgbClr val="FFFF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400" b="1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     填写巡店结果及分类等信息</a:t>
              </a:r>
              <a:endPara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3" name="椭圆 72"/>
            <p:cNvSpPr/>
            <p:nvPr/>
          </p:nvSpPr>
          <p:spPr bwMode="auto">
            <a:xfrm>
              <a:off x="7884368" y="2067694"/>
              <a:ext cx="358670" cy="31149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rgbClr val="D9D9D9">
                  <a:alpha val="63922"/>
                </a:srgbClr>
              </a:solidFill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r>
                <a:rPr lang="en-US" altLang="zh-CN" sz="2000" b="1" dirty="0" smtClean="0">
                  <a:solidFill>
                    <a:schemeClr val="bg1">
                      <a:alpha val="99000"/>
                    </a:schemeClr>
                  </a:solidFill>
                  <a:latin typeface="Arial Black" pitchFamily="34" charset="0"/>
                  <a:cs typeface="Arial" pitchFamily="34" charset="0"/>
                </a:rPr>
                <a:t>1</a:t>
              </a:r>
              <a:endParaRPr lang="zh-CN" altLang="en-US" sz="2000" b="1" dirty="0">
                <a:solidFill>
                  <a:schemeClr val="bg1">
                    <a:alpha val="99000"/>
                  </a:schemeClr>
                </a:solidFill>
                <a:latin typeface="Arial Black" pitchFamily="34" charset="0"/>
                <a:cs typeface="Arial" pitchFamily="34" charset="0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7884368" y="1635646"/>
            <a:ext cx="1008112" cy="360040"/>
            <a:chOff x="7632848" y="2787774"/>
            <a:chExt cx="1008112" cy="360040"/>
          </a:xfrm>
        </p:grpSpPr>
        <p:sp>
          <p:nvSpPr>
            <p:cNvPr id="76" name="圆角矩形标注 75"/>
            <p:cNvSpPr/>
            <p:nvPr/>
          </p:nvSpPr>
          <p:spPr>
            <a:xfrm>
              <a:off x="7632848" y="2787774"/>
              <a:ext cx="1008112" cy="360040"/>
            </a:xfrm>
            <a:prstGeom prst="wedgeRoundRectCallout">
              <a:avLst>
                <a:gd name="adj1" fmla="val -72156"/>
                <a:gd name="adj2" fmla="val -6473"/>
                <a:gd name="adj3" fmla="val 16667"/>
              </a:avLst>
            </a:prstGeom>
            <a:solidFill>
              <a:srgbClr val="FFFF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400" b="1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      提交</a:t>
              </a:r>
              <a:endPara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" name="椭圆 76"/>
            <p:cNvSpPr/>
            <p:nvPr/>
          </p:nvSpPr>
          <p:spPr bwMode="auto">
            <a:xfrm>
              <a:off x="7632848" y="2787774"/>
              <a:ext cx="358670" cy="31149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rgbClr val="D9D9D9">
                  <a:alpha val="63922"/>
                </a:srgbClr>
              </a:solidFill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r>
                <a:rPr lang="en-US" altLang="zh-CN" sz="2000" b="1" dirty="0" smtClean="0">
                  <a:solidFill>
                    <a:schemeClr val="bg1">
                      <a:alpha val="99000"/>
                    </a:schemeClr>
                  </a:solidFill>
                  <a:latin typeface="Arial Black" pitchFamily="34" charset="0"/>
                  <a:cs typeface="Arial" pitchFamily="34" charset="0"/>
                </a:rPr>
                <a:t>2</a:t>
              </a:r>
              <a:endParaRPr lang="zh-CN" altLang="en-US" sz="2000" b="1" dirty="0">
                <a:solidFill>
                  <a:schemeClr val="bg1">
                    <a:alpha val="99000"/>
                  </a:schemeClr>
                </a:solidFill>
                <a:latin typeface="Arial Black" pitchFamily="34" charset="0"/>
                <a:cs typeface="Arial" pitchFamily="34" charset="0"/>
              </a:endParaRPr>
            </a:p>
          </p:txBody>
        </p:sp>
      </p:grpSp>
      <p:sp>
        <p:nvSpPr>
          <p:cNvPr id="79" name="圆角矩形 78"/>
          <p:cNvSpPr/>
          <p:nvPr/>
        </p:nvSpPr>
        <p:spPr>
          <a:xfrm>
            <a:off x="285720" y="1071552"/>
            <a:ext cx="3638208" cy="4320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渠道主管（</a:t>
            </a:r>
            <a:r>
              <a:rPr lang="zh-CN" altLang="en-US" sz="1400" b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统筹）</a:t>
            </a:r>
            <a:r>
              <a:rPr lang="zh-CN" altLang="en-US" sz="1400" b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领导也具备同样的功能</a:t>
            </a:r>
            <a:endParaRPr lang="zh-CN" altLang="en-US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301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2"/>
          <p:cNvSpPr>
            <a:spLocks noChangeArrowheads="1"/>
          </p:cNvSpPr>
          <p:nvPr/>
        </p:nvSpPr>
        <p:spPr bwMode="auto">
          <a:xfrm>
            <a:off x="1357290" y="214296"/>
            <a:ext cx="29546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主管界面：销量上报</a:t>
            </a:r>
            <a:endParaRPr lang="zh-CN" altLang="en-US" sz="2400" b="1" dirty="0">
              <a:solidFill>
                <a:srgbClr val="FFFFFF"/>
              </a:solidFill>
            </a:endParaRPr>
          </a:p>
        </p:txBody>
      </p:sp>
      <p:pic>
        <p:nvPicPr>
          <p:cNvPr id="25" name="图片 24" descr="IMG_031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96957" y="1256796"/>
            <a:ext cx="2057391" cy="365187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29" name="矩形 28"/>
          <p:cNvSpPr/>
          <p:nvPr/>
        </p:nvSpPr>
        <p:spPr>
          <a:xfrm>
            <a:off x="2296957" y="2120892"/>
            <a:ext cx="2016224" cy="864096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云形标注 30"/>
          <p:cNvSpPr/>
          <p:nvPr/>
        </p:nvSpPr>
        <p:spPr>
          <a:xfrm>
            <a:off x="2056280" y="3489044"/>
            <a:ext cx="2428892" cy="1224136"/>
          </a:xfrm>
          <a:prstGeom prst="cloudCallout">
            <a:avLst>
              <a:gd name="adj1" fmla="val -12018"/>
              <a:gd name="adj2" fmla="val -90196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主页进入直接查看所辖区域的销量，单击任何数字进入手工上报界面</a:t>
            </a:r>
            <a:endParaRPr lang="zh-CN" altLang="en-US" sz="12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V="1">
            <a:off x="4313181" y="1256796"/>
            <a:ext cx="576064" cy="86409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4313181" y="2912980"/>
            <a:ext cx="576064" cy="201622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 descr="IMG_031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89245" y="1256796"/>
            <a:ext cx="2179095" cy="367240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grpSp>
        <p:nvGrpSpPr>
          <p:cNvPr id="52" name="组合 51"/>
          <p:cNvGrpSpPr/>
          <p:nvPr/>
        </p:nvGrpSpPr>
        <p:grpSpPr>
          <a:xfrm rot="16200000">
            <a:off x="5789345" y="1436816"/>
            <a:ext cx="360040" cy="720080"/>
            <a:chOff x="6948264" y="2995414"/>
            <a:chExt cx="432048" cy="728464"/>
          </a:xfrm>
        </p:grpSpPr>
        <p:sp>
          <p:nvSpPr>
            <p:cNvPr id="53" name="下箭头 52"/>
            <p:cNvSpPr/>
            <p:nvPr/>
          </p:nvSpPr>
          <p:spPr>
            <a:xfrm>
              <a:off x="6948264" y="3363838"/>
              <a:ext cx="432048" cy="360040"/>
            </a:xfrm>
            <a:prstGeom prst="down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下箭头 53"/>
            <p:cNvSpPr/>
            <p:nvPr/>
          </p:nvSpPr>
          <p:spPr>
            <a:xfrm flipV="1">
              <a:off x="6948264" y="2995414"/>
              <a:ext cx="432048" cy="368424"/>
            </a:xfrm>
            <a:prstGeom prst="down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云形标注 54"/>
          <p:cNvSpPr/>
          <p:nvPr/>
        </p:nvSpPr>
        <p:spPr>
          <a:xfrm>
            <a:off x="3842230" y="680732"/>
            <a:ext cx="1425910" cy="648072"/>
          </a:xfrm>
          <a:prstGeom prst="cloudCallout">
            <a:avLst>
              <a:gd name="adj1" fmla="val 118862"/>
              <a:gd name="adj2" fmla="val 114597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左右滑动浏览</a:t>
            </a:r>
            <a:endParaRPr lang="zh-CN" altLang="en-US" sz="14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889245" y="4569164"/>
            <a:ext cx="2160240" cy="360040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所管辖区域的销量情况</a:t>
            </a:r>
            <a:endParaRPr lang="zh-CN" altLang="en-US" sz="11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6761453" y="1400812"/>
            <a:ext cx="288032" cy="28803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云形标注 57"/>
          <p:cNvSpPr/>
          <p:nvPr/>
        </p:nvSpPr>
        <p:spPr>
          <a:xfrm>
            <a:off x="6852316" y="680732"/>
            <a:ext cx="1077270" cy="483518"/>
          </a:xfrm>
          <a:prstGeom prst="cloudCallout">
            <a:avLst>
              <a:gd name="adj1" fmla="val -32182"/>
              <a:gd name="adj2" fmla="val 110691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筛选</a:t>
            </a:r>
            <a:endParaRPr lang="zh-CN" altLang="en-US" sz="12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IMG_031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7704" y="1347614"/>
            <a:ext cx="1935688" cy="343584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29" name="矩形 28"/>
          <p:cNvSpPr/>
          <p:nvPr/>
        </p:nvSpPr>
        <p:spPr>
          <a:xfrm>
            <a:off x="1907704" y="2139702"/>
            <a:ext cx="1944216" cy="792088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 descr="IMG_031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63287" y="1347614"/>
            <a:ext cx="1880921" cy="345638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cxnSp>
        <p:nvCxnSpPr>
          <p:cNvPr id="33" name="直接连接符 32"/>
          <p:cNvCxnSpPr/>
          <p:nvPr/>
        </p:nvCxnSpPr>
        <p:spPr>
          <a:xfrm flipV="1">
            <a:off x="3851920" y="1347614"/>
            <a:ext cx="720080" cy="79208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云形标注 50"/>
          <p:cNvSpPr/>
          <p:nvPr/>
        </p:nvSpPr>
        <p:spPr>
          <a:xfrm>
            <a:off x="1357290" y="3507854"/>
            <a:ext cx="2857520" cy="992722"/>
          </a:xfrm>
          <a:prstGeom prst="cloudCallout">
            <a:avLst>
              <a:gd name="adj1" fmla="val -17727"/>
              <a:gd name="adj2" fmla="val -98927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主页进入直接查看本市的销量，单击任何数字进入手工上报界面</a:t>
            </a:r>
            <a:endParaRPr lang="zh-CN" altLang="en-US" sz="12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3851920" y="2859782"/>
            <a:ext cx="720080" cy="194421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4572000" y="4443958"/>
            <a:ext cx="1872208" cy="360040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本市当地所有区域的销量情况</a:t>
            </a:r>
            <a:endParaRPr lang="zh-CN" altLang="en-US" sz="11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 rot="16200000">
            <a:off x="5256076" y="1743658"/>
            <a:ext cx="360040" cy="720080"/>
            <a:chOff x="6948264" y="2995414"/>
            <a:chExt cx="432048" cy="728464"/>
          </a:xfrm>
        </p:grpSpPr>
        <p:sp>
          <p:nvSpPr>
            <p:cNvPr id="57" name="下箭头 56"/>
            <p:cNvSpPr/>
            <p:nvPr/>
          </p:nvSpPr>
          <p:spPr>
            <a:xfrm>
              <a:off x="6948264" y="3363838"/>
              <a:ext cx="432048" cy="360040"/>
            </a:xfrm>
            <a:prstGeom prst="down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下箭头 57"/>
            <p:cNvSpPr/>
            <p:nvPr/>
          </p:nvSpPr>
          <p:spPr>
            <a:xfrm flipV="1">
              <a:off x="6948264" y="2995414"/>
              <a:ext cx="432048" cy="368424"/>
            </a:xfrm>
            <a:prstGeom prst="down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9" name="云形标注 58"/>
          <p:cNvSpPr/>
          <p:nvPr/>
        </p:nvSpPr>
        <p:spPr>
          <a:xfrm>
            <a:off x="3714744" y="627534"/>
            <a:ext cx="1505328" cy="648072"/>
          </a:xfrm>
          <a:prstGeom prst="cloudCallout">
            <a:avLst>
              <a:gd name="adj1" fmla="val 63497"/>
              <a:gd name="adj2" fmla="val 178731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左右滑动浏览</a:t>
            </a:r>
            <a:endParaRPr lang="zh-CN" altLang="en-US" sz="14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6156176" y="1419622"/>
            <a:ext cx="288032" cy="28803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云形标注 60"/>
          <p:cNvSpPr/>
          <p:nvPr/>
        </p:nvSpPr>
        <p:spPr>
          <a:xfrm>
            <a:off x="6372200" y="699542"/>
            <a:ext cx="1271634" cy="483518"/>
          </a:xfrm>
          <a:prstGeom prst="cloudCallout">
            <a:avLst>
              <a:gd name="adj1" fmla="val -53620"/>
              <a:gd name="adj2" fmla="val 98410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筛选</a:t>
            </a:r>
            <a:endParaRPr lang="zh-CN" altLang="en-US" sz="12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"/>
          <p:cNvSpPr>
            <a:spLocks noChangeArrowheads="1"/>
          </p:cNvSpPr>
          <p:nvPr/>
        </p:nvSpPr>
        <p:spPr bwMode="auto">
          <a:xfrm>
            <a:off x="1357290" y="214296"/>
            <a:ext cx="29546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领导界面：销量上报</a:t>
            </a:r>
            <a:endParaRPr lang="zh-CN" altLang="en-US" sz="2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IMG_029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8" y="1131590"/>
            <a:ext cx="1800199" cy="36004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grpSp>
        <p:nvGrpSpPr>
          <p:cNvPr id="2" name="组合 21"/>
          <p:cNvGrpSpPr/>
          <p:nvPr/>
        </p:nvGrpSpPr>
        <p:grpSpPr>
          <a:xfrm>
            <a:off x="1187624" y="1203598"/>
            <a:ext cx="3974224" cy="3528392"/>
            <a:chOff x="1835696" y="1059582"/>
            <a:chExt cx="3974224" cy="3528392"/>
          </a:xfrm>
        </p:grpSpPr>
        <p:sp>
          <p:nvSpPr>
            <p:cNvPr id="27" name="椭圆 26"/>
            <p:cNvSpPr/>
            <p:nvPr/>
          </p:nvSpPr>
          <p:spPr>
            <a:xfrm flipH="1" flipV="1">
              <a:off x="1835696" y="2283718"/>
              <a:ext cx="936104" cy="288032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" name="图片 27" descr="IMG_0229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95936" y="1059582"/>
              <a:ext cx="1813984" cy="3528392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</p:pic>
        <p:cxnSp>
          <p:nvCxnSpPr>
            <p:cNvPr id="30" name="直接连接符 29"/>
            <p:cNvCxnSpPr>
              <a:stCxn id="27" idx="3"/>
            </p:cNvCxnSpPr>
            <p:nvPr/>
          </p:nvCxnSpPr>
          <p:spPr>
            <a:xfrm flipV="1">
              <a:off x="2634711" y="1275607"/>
              <a:ext cx="1289217" cy="105029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2699792" y="2499742"/>
              <a:ext cx="1296144" cy="208823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45"/>
          <p:cNvGrpSpPr/>
          <p:nvPr/>
        </p:nvGrpSpPr>
        <p:grpSpPr>
          <a:xfrm>
            <a:off x="3347864" y="1203598"/>
            <a:ext cx="4104456" cy="3528392"/>
            <a:chOff x="3995936" y="1059582"/>
            <a:chExt cx="4104456" cy="3528392"/>
          </a:xfrm>
        </p:grpSpPr>
        <p:pic>
          <p:nvPicPr>
            <p:cNvPr id="47" name="图片 46" descr="IMG_0230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6176" y="1059582"/>
              <a:ext cx="1944216" cy="3528392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</p:pic>
        <p:sp>
          <p:nvSpPr>
            <p:cNvPr id="48" name="椭圆 47"/>
            <p:cNvSpPr/>
            <p:nvPr/>
          </p:nvSpPr>
          <p:spPr>
            <a:xfrm flipH="1" flipV="1">
              <a:off x="3995936" y="2355726"/>
              <a:ext cx="288032" cy="360040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9" name="直接连接符 48"/>
            <p:cNvCxnSpPr/>
            <p:nvPr/>
          </p:nvCxnSpPr>
          <p:spPr>
            <a:xfrm flipV="1">
              <a:off x="4139952" y="1059582"/>
              <a:ext cx="2016224" cy="1266318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4139952" y="2715766"/>
              <a:ext cx="2016224" cy="1872208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1357290" y="214296"/>
            <a:ext cx="4143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易销邦功能介绍（日程管理）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4355406" y="1488210"/>
            <a:ext cx="3357586" cy="2143140"/>
            <a:chOff x="1501519" y="3317718"/>
            <a:chExt cx="4288005" cy="2598089"/>
          </a:xfrm>
        </p:grpSpPr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1519" y="3317718"/>
              <a:ext cx="4213708" cy="2598089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</p:pic>
        <p:sp>
          <p:nvSpPr>
            <p:cNvPr id="54" name="圆角矩形 53"/>
            <p:cNvSpPr/>
            <p:nvPr/>
          </p:nvSpPr>
          <p:spPr>
            <a:xfrm>
              <a:off x="4328979" y="3781205"/>
              <a:ext cx="1460545" cy="1310640"/>
            </a:xfrm>
            <a:prstGeom prst="round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0" name="云形标注 59"/>
          <p:cNvSpPr/>
          <p:nvPr/>
        </p:nvSpPr>
        <p:spPr>
          <a:xfrm>
            <a:off x="5724128" y="3867894"/>
            <a:ext cx="2491210" cy="989872"/>
          </a:xfrm>
          <a:prstGeom prst="cloudCallout">
            <a:avLst>
              <a:gd name="adj1" fmla="val 10971"/>
              <a:gd name="adj2" fmla="val -126975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          扫描</a:t>
            </a:r>
            <a:r>
              <a:rPr lang="en-US" altLang="zh-CN" sz="12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PC</a:t>
            </a:r>
            <a:r>
              <a:rPr lang="zh-CN" altLang="en-US" sz="12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端的二维码。安全、便捷，不再为记账号烦恼</a:t>
            </a:r>
            <a:endParaRPr lang="zh-CN" altLang="en-US" sz="12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9" name="组合 17"/>
          <p:cNvGrpSpPr/>
          <p:nvPr/>
        </p:nvGrpSpPr>
        <p:grpSpPr>
          <a:xfrm>
            <a:off x="576064" y="843558"/>
            <a:ext cx="1800200" cy="576064"/>
            <a:chOff x="1169260" y="2041797"/>
            <a:chExt cx="2168252" cy="648911"/>
          </a:xfrm>
        </p:grpSpPr>
        <p:sp>
          <p:nvSpPr>
            <p:cNvPr id="30" name="TextBox 29"/>
            <p:cNvSpPr txBox="1"/>
            <p:nvPr/>
          </p:nvSpPr>
          <p:spPr>
            <a:xfrm>
              <a:off x="1403647" y="2247474"/>
              <a:ext cx="1933865" cy="443234"/>
            </a:xfrm>
            <a:prstGeom prst="roundRect">
              <a:avLst>
                <a:gd name="adj" fmla="val 8176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ctr">
                <a:buClrTx/>
                <a:buFontTx/>
                <a:buNone/>
              </a:pPr>
              <a:r>
                <a:rPr lang="zh-CN" altLang="en-US" sz="1400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登陆</a:t>
              </a:r>
              <a:r>
                <a:rPr lang="en-US" altLang="zh-CN" sz="1400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WEB</a:t>
              </a:r>
              <a:r>
                <a:rPr lang="zh-CN" altLang="en-US" sz="1400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页面</a:t>
              </a:r>
              <a:endParaRPr lang="zh-CN" altLang="en-US" sz="1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椭圆 30"/>
            <p:cNvSpPr/>
            <p:nvPr/>
          </p:nvSpPr>
          <p:spPr bwMode="auto">
            <a:xfrm>
              <a:off x="1169260" y="2041797"/>
              <a:ext cx="432000" cy="432001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rgbClr val="D9D9D9">
                  <a:alpha val="63922"/>
                </a:srgbClr>
              </a:solidFill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r>
                <a:rPr lang="en-US" altLang="zh-CN" sz="2000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1</a:t>
              </a:r>
              <a:endParaRPr lang="zh-CN" altLang="en-US" sz="20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2376264" y="105029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6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输入网址：</a:t>
            </a:r>
            <a:r>
              <a:rPr lang="en-US" altLang="zh-CN" sz="16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</a:t>
            </a:r>
            <a:r>
              <a:rPr lang="en-US" altLang="zh-CN" sz="16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aksl.net</a:t>
            </a:r>
            <a:r>
              <a:rPr lang="en-US" altLang="zh-CN" sz="16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/msdx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组合 17"/>
          <p:cNvGrpSpPr/>
          <p:nvPr/>
        </p:nvGrpSpPr>
        <p:grpSpPr>
          <a:xfrm>
            <a:off x="611560" y="1563638"/>
            <a:ext cx="2592288" cy="576064"/>
            <a:chOff x="1169260" y="2041797"/>
            <a:chExt cx="2168252" cy="648911"/>
          </a:xfrm>
        </p:grpSpPr>
        <p:sp>
          <p:nvSpPr>
            <p:cNvPr id="37" name="TextBox 36"/>
            <p:cNvSpPr txBox="1"/>
            <p:nvPr/>
          </p:nvSpPr>
          <p:spPr>
            <a:xfrm>
              <a:off x="1403647" y="2247474"/>
              <a:ext cx="1933865" cy="443234"/>
            </a:xfrm>
            <a:prstGeom prst="roundRect">
              <a:avLst>
                <a:gd name="adj" fmla="val 8176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ctr">
                <a:buClrTx/>
                <a:buFontTx/>
                <a:buNone/>
              </a:pPr>
              <a:r>
                <a:rPr lang="zh-CN" altLang="en-US" sz="1400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打开手机端“扫一扫”</a:t>
              </a:r>
              <a:endParaRPr lang="zh-CN" altLang="en-US" sz="1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椭圆 40"/>
            <p:cNvSpPr/>
            <p:nvPr/>
          </p:nvSpPr>
          <p:spPr bwMode="auto">
            <a:xfrm>
              <a:off x="1169260" y="2041797"/>
              <a:ext cx="301146" cy="432001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rgbClr val="D9D9D9">
                  <a:alpha val="63922"/>
                </a:srgbClr>
              </a:solidFill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r>
                <a:rPr lang="en-US" altLang="zh-CN" sz="2000" b="1" dirty="0" smtClean="0">
                  <a:solidFill>
                    <a:schemeClr val="bg1">
                      <a:alpha val="99000"/>
                    </a:schemeClr>
                  </a:solidFill>
                  <a:latin typeface="Arial Black" pitchFamily="34" charset="0"/>
                  <a:cs typeface="Arial" pitchFamily="34" charset="0"/>
                </a:rPr>
                <a:t>2</a:t>
              </a:r>
              <a:endParaRPr lang="zh-CN" altLang="en-US" sz="2000" b="1" dirty="0">
                <a:solidFill>
                  <a:schemeClr val="bg1">
                    <a:alpha val="99000"/>
                  </a:schemeClr>
                </a:solidFill>
                <a:latin typeface="Arial Black" pitchFamily="34" charset="0"/>
                <a:cs typeface="Arial" pitchFamily="34" charset="0"/>
              </a:endParaRPr>
            </a:p>
          </p:txBody>
        </p:sp>
      </p:grpSp>
      <p:pic>
        <p:nvPicPr>
          <p:cNvPr id="56" name="图片 55" descr="IMG_025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67744" y="2376265"/>
            <a:ext cx="1592889" cy="257174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cxnSp>
        <p:nvCxnSpPr>
          <p:cNvPr id="65" name="直接连接符 64"/>
          <p:cNvCxnSpPr>
            <a:endCxn id="54" idx="1"/>
          </p:cNvCxnSpPr>
          <p:nvPr/>
        </p:nvCxnSpPr>
        <p:spPr>
          <a:xfrm>
            <a:off x="3851920" y="2355726"/>
            <a:ext cx="2717439" cy="5537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V="1">
            <a:off x="3851920" y="2931790"/>
            <a:ext cx="2808312" cy="201622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 bwMode="auto">
          <a:xfrm>
            <a:off x="6156176" y="3795886"/>
            <a:ext cx="360040" cy="3835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76200">
            <a:solidFill>
              <a:srgbClr val="D9D9D9">
                <a:alpha val="63922"/>
              </a:srgb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altLang="zh-CN" sz="2000" b="1" dirty="0" smtClean="0">
                <a:solidFill>
                  <a:schemeClr val="bg1">
                    <a:alpha val="99000"/>
                  </a:schemeClr>
                </a:solidFill>
                <a:latin typeface="Arial Black" pitchFamily="34" charset="0"/>
                <a:cs typeface="Arial" pitchFamily="34" charset="0"/>
              </a:rPr>
              <a:t>3</a:t>
            </a:r>
            <a:endParaRPr lang="zh-CN" altLang="en-US" sz="2000" b="1" dirty="0">
              <a:solidFill>
                <a:schemeClr val="bg1">
                  <a:alpha val="99000"/>
                </a:schemeClr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57290" y="214296"/>
            <a:ext cx="3672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后台管理人员登陆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端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7" name="图片 26" descr="IMG_031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520" y="2355726"/>
            <a:ext cx="1520881" cy="259228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28" name="椭圆 27"/>
          <p:cNvSpPr/>
          <p:nvPr/>
        </p:nvSpPr>
        <p:spPr>
          <a:xfrm>
            <a:off x="323528" y="3867894"/>
            <a:ext cx="792088" cy="28803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8" idx="7"/>
          </p:cNvCxnSpPr>
          <p:nvPr/>
        </p:nvCxnSpPr>
        <p:spPr>
          <a:xfrm flipV="1">
            <a:off x="999617" y="2427735"/>
            <a:ext cx="1268127" cy="148234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28" idx="5"/>
          </p:cNvCxnSpPr>
          <p:nvPr/>
        </p:nvCxnSpPr>
        <p:spPr>
          <a:xfrm>
            <a:off x="999617" y="4113745"/>
            <a:ext cx="1268127" cy="83426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84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/>
          <p:cNvSpPr>
            <a:spLocks noChangeArrowheads="1"/>
          </p:cNvSpPr>
          <p:nvPr/>
        </p:nvSpPr>
        <p:spPr bwMode="auto">
          <a:xfrm>
            <a:off x="1357290" y="214296"/>
            <a:ext cx="213391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端主界面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131590"/>
            <a:ext cx="6120680" cy="340159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6" name="矩形 15"/>
          <p:cNvSpPr/>
          <p:nvPr/>
        </p:nvSpPr>
        <p:spPr>
          <a:xfrm>
            <a:off x="2267744" y="1903140"/>
            <a:ext cx="1152128" cy="2180778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491880" y="1923678"/>
            <a:ext cx="4824536" cy="2592288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标注 17"/>
          <p:cNvSpPr/>
          <p:nvPr/>
        </p:nvSpPr>
        <p:spPr>
          <a:xfrm>
            <a:off x="971600" y="1995686"/>
            <a:ext cx="1080120" cy="2088232"/>
          </a:xfrm>
          <a:prstGeom prst="wedgeRoundRectCallout">
            <a:avLst>
              <a:gd name="adj1" fmla="val 72284"/>
              <a:gd name="adj2" fmla="val -23438"/>
              <a:gd name="adj3" fmla="val 16667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主要</a:t>
            </a:r>
            <a:endParaRPr lang="en-US" altLang="zh-CN" sz="16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功能区</a:t>
            </a:r>
            <a:endParaRPr lang="zh-CN" altLang="en-US" sz="16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圆角矩形标注 18"/>
          <p:cNvSpPr/>
          <p:nvPr/>
        </p:nvSpPr>
        <p:spPr>
          <a:xfrm>
            <a:off x="4139952" y="4659982"/>
            <a:ext cx="2520280" cy="360040"/>
          </a:xfrm>
          <a:prstGeom prst="wedgeRoundRectCallout">
            <a:avLst>
              <a:gd name="adj1" fmla="val 18253"/>
              <a:gd name="adj2" fmla="val -89896"/>
              <a:gd name="adj3" fmla="val 16667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当前功能浏览</a:t>
            </a:r>
            <a:endParaRPr lang="zh-CN" altLang="en-US" sz="16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标注 21"/>
          <p:cNvSpPr/>
          <p:nvPr/>
        </p:nvSpPr>
        <p:spPr>
          <a:xfrm>
            <a:off x="6715140" y="1571618"/>
            <a:ext cx="1800200" cy="2808312"/>
          </a:xfrm>
          <a:prstGeom prst="wedgeRoundRectCallout">
            <a:avLst>
              <a:gd name="adj1" fmla="val -71649"/>
              <a:gd name="adj2" fmla="val -40083"/>
              <a:gd name="adj3" fmla="val 16667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通过</a:t>
            </a:r>
            <a:r>
              <a:rPr lang="en-US" altLang="zh-CN" sz="14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PC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端发布重点工作、销售政策、业务知识。发布后手机端立即更新， 可查询已有知识。</a:t>
            </a:r>
            <a:endParaRPr lang="zh-CN" altLang="en-US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1357290" y="214296"/>
            <a:ext cx="3672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端界面（信息管理）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 descr="C:\Users\lilye\Desktop\易销邦截图2014-05-05\易销邦 by AKS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928676"/>
            <a:ext cx="5572164" cy="35656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57290" y="214296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  录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785918" y="1571618"/>
            <a:ext cx="5500726" cy="500066"/>
          </a:xfrm>
          <a:prstGeom prst="round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一、目前渠道管理现状</a:t>
            </a:r>
            <a:endParaRPr lang="zh-CN" altLang="en-US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785918" y="2357436"/>
            <a:ext cx="5500726" cy="500066"/>
          </a:xfrm>
          <a:prstGeom prst="roundRect">
            <a:avLst/>
          </a:prstGeom>
          <a:noFill/>
          <a:ln>
            <a:solidFill>
              <a:srgbClr val="FFFFFF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二、易销邦带来的改变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785918" y="3071816"/>
            <a:ext cx="5500726" cy="500066"/>
          </a:xfrm>
          <a:prstGeom prst="roundRect">
            <a:avLst/>
          </a:prstGeom>
          <a:noFill/>
          <a:ln>
            <a:solidFill>
              <a:srgbClr val="FFFFFF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三、易销邦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产品演示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203598"/>
            <a:ext cx="6768752" cy="3552395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7" name="圆角矩形标注 16"/>
          <p:cNvSpPr/>
          <p:nvPr/>
        </p:nvSpPr>
        <p:spPr>
          <a:xfrm>
            <a:off x="7452320" y="1779662"/>
            <a:ext cx="1440160" cy="2808312"/>
          </a:xfrm>
          <a:prstGeom prst="wedgeRoundRectCallout">
            <a:avLst>
              <a:gd name="adj1" fmla="val -73958"/>
              <a:gd name="adj2" fmla="val -39661"/>
              <a:gd name="adj3" fmla="val 16667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通过</a:t>
            </a:r>
            <a:r>
              <a:rPr lang="en-US" altLang="zh-CN" sz="14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PC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端配置手工上报的产品名称、可查询已有产品</a:t>
            </a:r>
            <a:endParaRPr lang="zh-CN" altLang="en-US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300192" y="1923678"/>
            <a:ext cx="792088" cy="28803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1357290" y="214296"/>
            <a:ext cx="3672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端界面（产品管理）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275606"/>
            <a:ext cx="6022844" cy="338708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0" name="圆角矩形标注 19"/>
          <p:cNvSpPr/>
          <p:nvPr/>
        </p:nvSpPr>
        <p:spPr>
          <a:xfrm>
            <a:off x="6876256" y="1779662"/>
            <a:ext cx="1800200" cy="2808312"/>
          </a:xfrm>
          <a:prstGeom prst="wedgeRoundRectCallout">
            <a:avLst>
              <a:gd name="adj1" fmla="val -76267"/>
              <a:gd name="adj2" fmla="val -13866"/>
              <a:gd name="adj3" fmla="val 16667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通过</a:t>
            </a:r>
            <a:r>
              <a:rPr lang="en-US" altLang="zh-CN" sz="16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PC</a:t>
            </a:r>
            <a:r>
              <a:rPr lang="zh-CN" altLang="en-US" sz="16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端配置手工配置组织及人工信息，可查询已有厅店及人员。</a:t>
            </a:r>
            <a:endParaRPr lang="zh-CN" altLang="en-US" sz="16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2"/>
          <p:cNvSpPr>
            <a:spLocks noChangeArrowheads="1"/>
          </p:cNvSpPr>
          <p:nvPr/>
        </p:nvSpPr>
        <p:spPr bwMode="auto">
          <a:xfrm>
            <a:off x="1357290" y="214296"/>
            <a:ext cx="3672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端界面（组织机构）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标注 23"/>
          <p:cNvSpPr/>
          <p:nvPr/>
        </p:nvSpPr>
        <p:spPr>
          <a:xfrm>
            <a:off x="7092280" y="2297782"/>
            <a:ext cx="1368152" cy="1944216"/>
          </a:xfrm>
          <a:prstGeom prst="wedgeRoundRectCallout">
            <a:avLst>
              <a:gd name="adj1" fmla="val -73871"/>
              <a:gd name="adj2" fmla="val -15934"/>
              <a:gd name="adj3" fmla="val 16667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通过</a:t>
            </a:r>
            <a:r>
              <a:rPr lang="en-US" altLang="zh-CN" sz="16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PC</a:t>
            </a:r>
            <a:r>
              <a:rPr lang="zh-CN" altLang="en-US" sz="16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端查看流量包定购情况</a:t>
            </a:r>
            <a:endParaRPr lang="zh-CN" altLang="en-US" sz="16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417309"/>
            <a:ext cx="6012160" cy="3386689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2" name="矩形 2"/>
          <p:cNvSpPr>
            <a:spLocks noChangeArrowheads="1"/>
          </p:cNvSpPr>
          <p:nvPr/>
        </p:nvSpPr>
        <p:spPr bwMode="auto">
          <a:xfrm>
            <a:off x="1357290" y="214296"/>
            <a:ext cx="503855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端界面（数据统计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流量经营）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347614"/>
            <a:ext cx="6420069" cy="3226296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4" name="圆角矩形标注 13"/>
          <p:cNvSpPr/>
          <p:nvPr/>
        </p:nvSpPr>
        <p:spPr>
          <a:xfrm>
            <a:off x="7092280" y="2297782"/>
            <a:ext cx="1368152" cy="1944216"/>
          </a:xfrm>
          <a:prstGeom prst="wedgeRoundRectCallout">
            <a:avLst>
              <a:gd name="adj1" fmla="val -65191"/>
              <a:gd name="adj2" fmla="val -15934"/>
              <a:gd name="adj3" fmla="val 16667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通过</a:t>
            </a:r>
            <a:r>
              <a:rPr lang="en-US" altLang="zh-CN" sz="16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PC</a:t>
            </a:r>
            <a:r>
              <a:rPr lang="zh-CN" altLang="en-US" sz="16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端配置角色、查询已有角色。</a:t>
            </a:r>
            <a:endParaRPr lang="zh-CN" altLang="en-US" sz="16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2"/>
          <p:cNvSpPr>
            <a:spLocks noChangeArrowheads="1"/>
          </p:cNvSpPr>
          <p:nvPr/>
        </p:nvSpPr>
        <p:spPr bwMode="auto">
          <a:xfrm>
            <a:off x="1357290" y="214296"/>
            <a:ext cx="3672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端界面（系统管理）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285852" y="214296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手机客户端安装方式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35"/>
          <p:cNvGrpSpPr/>
          <p:nvPr/>
        </p:nvGrpSpPr>
        <p:grpSpPr>
          <a:xfrm>
            <a:off x="755576" y="843558"/>
            <a:ext cx="6624736" cy="3672408"/>
            <a:chOff x="1835696" y="483518"/>
            <a:chExt cx="6624736" cy="3672408"/>
          </a:xfrm>
        </p:grpSpPr>
        <p:grpSp>
          <p:nvGrpSpPr>
            <p:cNvPr id="3" name="组合 33"/>
            <p:cNvGrpSpPr/>
            <p:nvPr/>
          </p:nvGrpSpPr>
          <p:grpSpPr>
            <a:xfrm>
              <a:off x="1835696" y="483518"/>
              <a:ext cx="6388160" cy="576064"/>
              <a:chOff x="1835696" y="483518"/>
              <a:chExt cx="6388160" cy="576064"/>
            </a:xfrm>
          </p:grpSpPr>
          <p:grpSp>
            <p:nvGrpSpPr>
              <p:cNvPr id="4" name="组合 17"/>
              <p:cNvGrpSpPr/>
              <p:nvPr/>
            </p:nvGrpSpPr>
            <p:grpSpPr>
              <a:xfrm>
                <a:off x="1835696" y="483518"/>
                <a:ext cx="1800200" cy="576064"/>
                <a:chOff x="1169260" y="2041797"/>
                <a:chExt cx="2168252" cy="648911"/>
              </a:xfrm>
            </p:grpSpPr>
            <p:sp>
              <p:nvSpPr>
                <p:cNvPr id="25" name="TextBox 24"/>
                <p:cNvSpPr txBox="1"/>
                <p:nvPr/>
              </p:nvSpPr>
              <p:spPr>
                <a:xfrm>
                  <a:off x="1403647" y="2247474"/>
                  <a:ext cx="1933865" cy="443234"/>
                </a:xfrm>
                <a:prstGeom prst="roundRect">
                  <a:avLst>
                    <a:gd name="adj" fmla="val 8176"/>
                  </a:avLst>
                </a:prstGeom>
                <a:noFill/>
                <a:ln w="19050">
                  <a:solidFill>
                    <a:schemeClr val="bg1"/>
                  </a:solidFill>
                </a:ln>
              </p:spPr>
              <p:txBody>
                <a:bodyPr wrap="none" rtlCol="0" anchor="ctr">
                  <a:noAutofit/>
                </a:bodyPr>
                <a:lstStyle/>
                <a:p>
                  <a:pPr algn="ctr">
                    <a:buClrTx/>
                    <a:buFontTx/>
                    <a:buNone/>
                  </a:pPr>
                  <a:r>
                    <a:rPr lang="zh-CN" altLang="en-US" sz="1400" b="1" dirty="0" smtClean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登陆</a:t>
                  </a:r>
                  <a:r>
                    <a:rPr lang="en-US" altLang="zh-CN" sz="1400" b="1" dirty="0" smtClean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WEB</a:t>
                  </a:r>
                  <a:r>
                    <a:rPr lang="zh-CN" altLang="en-US" sz="1400" b="1" dirty="0" smtClean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页面</a:t>
                  </a:r>
                  <a:endParaRPr lang="zh-CN" altLang="en-US" sz="14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6" name="椭圆 25"/>
                <p:cNvSpPr/>
                <p:nvPr/>
              </p:nvSpPr>
              <p:spPr bwMode="auto">
                <a:xfrm>
                  <a:off x="1169260" y="2041797"/>
                  <a:ext cx="432000" cy="432001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76200">
                  <a:solidFill>
                    <a:srgbClr val="D9D9D9">
                      <a:alpha val="63922"/>
                    </a:srgbClr>
                  </a:solidFill>
                  <a:headEnd type="none" w="med" len="med"/>
                  <a:tailEnd type="none" w="med" len="med"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099"/>
                  <a:r>
                    <a:rPr lang="en-US" altLang="zh-CN" sz="2000" b="1" dirty="0" smtClean="0">
                      <a:solidFill>
                        <a:schemeClr val="bg1">
                          <a:alpha val="99000"/>
                        </a:schemeClr>
                      </a:solidFill>
                      <a:latin typeface="Arial Black" pitchFamily="34" charset="0"/>
                      <a:cs typeface="Arial" pitchFamily="34" charset="0"/>
                    </a:rPr>
                    <a:t>1</a:t>
                  </a:r>
                  <a:endParaRPr lang="zh-CN" altLang="en-US" sz="2000" b="1" dirty="0">
                    <a:solidFill>
                      <a:schemeClr val="bg1">
                        <a:alpha val="99000"/>
                      </a:schemeClr>
                    </a:solidFill>
                    <a:latin typeface="Arial Black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27" name="矩形 26"/>
              <p:cNvSpPr/>
              <p:nvPr/>
            </p:nvSpPr>
            <p:spPr>
              <a:xfrm>
                <a:off x="3651856" y="640074"/>
                <a:ext cx="4572000" cy="36933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altLang="zh-CN" b="1" u="sng" smtClean="0">
                    <a:solidFill>
                      <a:schemeClr val="bg1"/>
                    </a:solidFill>
                  </a:rPr>
                  <a:t>http</a:t>
                </a:r>
                <a:r>
                  <a:rPr lang="en-US" altLang="zh-CN" b="1" u="sng" smtClean="0">
                    <a:solidFill>
                      <a:schemeClr val="bg1"/>
                    </a:solidFill>
                  </a:rPr>
                  <a:t>://aksl.net/msdx/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979712" y="1131590"/>
              <a:ext cx="6480720" cy="302433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</p:spPr>
        </p:pic>
      </p:grpSp>
      <p:grpSp>
        <p:nvGrpSpPr>
          <p:cNvPr id="5" name="组合 37"/>
          <p:cNvGrpSpPr/>
          <p:nvPr/>
        </p:nvGrpSpPr>
        <p:grpSpPr>
          <a:xfrm>
            <a:off x="827584" y="4227934"/>
            <a:ext cx="4968552" cy="792088"/>
            <a:chOff x="1907704" y="3867894"/>
            <a:chExt cx="4968552" cy="792088"/>
          </a:xfrm>
        </p:grpSpPr>
        <p:sp>
          <p:nvSpPr>
            <p:cNvPr id="30" name="椭圆 29"/>
            <p:cNvSpPr/>
            <p:nvPr/>
          </p:nvSpPr>
          <p:spPr>
            <a:xfrm>
              <a:off x="6084168" y="3867894"/>
              <a:ext cx="792088" cy="432048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36"/>
            <p:cNvGrpSpPr/>
            <p:nvPr/>
          </p:nvGrpSpPr>
          <p:grpSpPr>
            <a:xfrm>
              <a:off x="1907704" y="4083918"/>
              <a:ext cx="4176464" cy="576064"/>
              <a:chOff x="1907704" y="4083918"/>
              <a:chExt cx="4176464" cy="576064"/>
            </a:xfrm>
          </p:grpSpPr>
          <p:grpSp>
            <p:nvGrpSpPr>
              <p:cNvPr id="7" name="组合 17"/>
              <p:cNvGrpSpPr/>
              <p:nvPr/>
            </p:nvGrpSpPr>
            <p:grpSpPr>
              <a:xfrm>
                <a:off x="1907704" y="4083918"/>
                <a:ext cx="2448271" cy="576064"/>
                <a:chOff x="1169260" y="2041797"/>
                <a:chExt cx="2948822" cy="648911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403647" y="2247474"/>
                  <a:ext cx="2714435" cy="443234"/>
                </a:xfrm>
                <a:prstGeom prst="roundRect">
                  <a:avLst>
                    <a:gd name="adj" fmla="val 8176"/>
                  </a:avLst>
                </a:prstGeom>
                <a:noFill/>
                <a:ln w="19050">
                  <a:solidFill>
                    <a:schemeClr val="bg1"/>
                  </a:solidFill>
                </a:ln>
              </p:spPr>
              <p:txBody>
                <a:bodyPr wrap="none" rtlCol="0" anchor="ctr">
                  <a:noAutofit/>
                </a:bodyPr>
                <a:lstStyle/>
                <a:p>
                  <a:pPr algn="ctr">
                    <a:buClrTx/>
                    <a:buFontTx/>
                    <a:buNone/>
                  </a:pPr>
                  <a:r>
                    <a:rPr lang="zh-CN" altLang="en-US" sz="1400" b="1" dirty="0" smtClean="0">
                      <a:solidFill>
                        <a:srgbClr val="FFFFFF"/>
                      </a:solidFill>
                      <a:latin typeface="微软雅黑" pitchFamily="34" charset="-122"/>
                      <a:ea typeface="微软雅黑" pitchFamily="34" charset="-122"/>
                    </a:rPr>
                    <a:t>单击“手机端下载”</a:t>
                  </a:r>
                  <a:endParaRPr lang="zh-CN" altLang="en-US" sz="1400" b="1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33" name="椭圆 32"/>
                <p:cNvSpPr/>
                <p:nvPr/>
              </p:nvSpPr>
              <p:spPr bwMode="auto">
                <a:xfrm>
                  <a:off x="1169260" y="2041797"/>
                  <a:ext cx="432000" cy="432001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76200">
                  <a:solidFill>
                    <a:srgbClr val="D9D9D9">
                      <a:alpha val="63922"/>
                    </a:srgbClr>
                  </a:solidFill>
                  <a:headEnd type="none" w="med" len="med"/>
                  <a:tailEnd type="none" w="med" len="med"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099"/>
                  <a:r>
                    <a:rPr lang="en-US" altLang="zh-CN" sz="2000" b="1" dirty="0" smtClean="0">
                      <a:solidFill>
                        <a:schemeClr val="bg1">
                          <a:alpha val="99000"/>
                        </a:schemeClr>
                      </a:solidFill>
                      <a:latin typeface="Arial Black" pitchFamily="34" charset="0"/>
                      <a:cs typeface="Arial" pitchFamily="34" charset="0"/>
                    </a:rPr>
                    <a:t>2</a:t>
                  </a:r>
                  <a:endParaRPr lang="zh-CN" altLang="en-US" sz="2000" b="1" dirty="0">
                    <a:solidFill>
                      <a:schemeClr val="bg1">
                        <a:alpha val="99000"/>
                      </a:schemeClr>
                    </a:solidFill>
                    <a:latin typeface="Arial Black" pitchFamily="34" charset="0"/>
                    <a:cs typeface="Arial" pitchFamily="34" charset="0"/>
                  </a:endParaRPr>
                </a:p>
              </p:txBody>
            </p:sp>
          </p:grpSp>
          <p:cxnSp>
            <p:nvCxnSpPr>
              <p:cNvPr id="35" name="直接箭头连接符 34"/>
              <p:cNvCxnSpPr>
                <a:stCxn id="30" idx="2"/>
                <a:endCxn id="32" idx="3"/>
              </p:cNvCxnSpPr>
              <p:nvPr/>
            </p:nvCxnSpPr>
            <p:spPr>
              <a:xfrm flipH="1">
                <a:off x="4355976" y="4083918"/>
                <a:ext cx="1728192" cy="379326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C:\Users\lilye\Desktop\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86116" y="3767153"/>
            <a:ext cx="5715040" cy="1019175"/>
          </a:xfrm>
          <a:prstGeom prst="rect">
            <a:avLst/>
          </a:prstGeom>
          <a:noFill/>
        </p:spPr>
      </p:pic>
      <p:pic>
        <p:nvPicPr>
          <p:cNvPr id="4100" name="Picture 4" descr="C:\Users\lilye\Desktop\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86116" y="2338393"/>
            <a:ext cx="5643602" cy="1071570"/>
          </a:xfrm>
          <a:prstGeom prst="rect">
            <a:avLst/>
          </a:prstGeom>
          <a:noFill/>
        </p:spPr>
      </p:pic>
      <p:pic>
        <p:nvPicPr>
          <p:cNvPr id="4099" name="Picture 3" descr="C:\Users\lilye\Desktop\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86116" y="838195"/>
            <a:ext cx="5643601" cy="1243018"/>
          </a:xfrm>
          <a:prstGeom prst="rect">
            <a:avLst/>
          </a:prstGeom>
          <a:noFill/>
        </p:spPr>
      </p:pic>
      <p:pic>
        <p:nvPicPr>
          <p:cNvPr id="4098" name="Picture 2" descr="C:\Users\lilye\Desktop\Screenshot_2014-05-09-09-05-48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86116" y="714362"/>
            <a:ext cx="2370849" cy="421484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42844" y="1071552"/>
            <a:ext cx="2857520" cy="344979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辅导上报：</a:t>
            </a:r>
            <a:endParaRPr lang="en-US" altLang="zh-CN" sz="16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、方便一线营业员为客户安装软件，方便管理人员统计安装数据。</a:t>
            </a:r>
            <a:endParaRPr lang="en-US" altLang="zh-CN" sz="16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、检测客户是否安装后，辅助安装未安装的软件；</a:t>
            </a:r>
            <a:endParaRPr lang="en-US" altLang="zh-CN" sz="16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、安装后展示在手机桌面；</a:t>
            </a:r>
            <a:endParaRPr lang="en-US" altLang="zh-CN" sz="16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、安装完毕填写营业员和客户手机号码，提交。</a:t>
            </a:r>
            <a:endParaRPr lang="en-US" altLang="zh-CN" sz="16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、后台统计所有上报数据：客户手机号码、客户机型等</a:t>
            </a:r>
            <a:endParaRPr lang="en-US" altLang="zh-CN" sz="16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2"/>
          <p:cNvSpPr>
            <a:spLocks noChangeArrowheads="1"/>
          </p:cNvSpPr>
          <p:nvPr/>
        </p:nvSpPr>
        <p:spPr bwMode="auto">
          <a:xfrm>
            <a:off x="1357290" y="214296"/>
            <a:ext cx="326243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辅导上报（附加功能）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lilye\Desktop\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857238"/>
            <a:ext cx="2292720" cy="4071966"/>
          </a:xfrm>
          <a:prstGeom prst="rect">
            <a:avLst/>
          </a:prstGeom>
          <a:noFill/>
        </p:spPr>
      </p:pic>
      <p:pic>
        <p:nvPicPr>
          <p:cNvPr id="3075" name="Picture 3" descr="C:\Users\lilye\Desktop\0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857238"/>
            <a:ext cx="2292720" cy="4071966"/>
          </a:xfrm>
          <a:prstGeom prst="rect">
            <a:avLst/>
          </a:prstGeom>
          <a:noFill/>
        </p:spPr>
      </p:pic>
      <p:sp>
        <p:nvSpPr>
          <p:cNvPr id="10" name="矩形 2"/>
          <p:cNvSpPr>
            <a:spLocks noChangeArrowheads="1"/>
          </p:cNvSpPr>
          <p:nvPr/>
        </p:nvSpPr>
        <p:spPr bwMode="auto">
          <a:xfrm>
            <a:off x="1357290" y="214296"/>
            <a:ext cx="326243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培训考试（在建功能）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7500958" y="3714758"/>
            <a:ext cx="1214446" cy="1000132"/>
          </a:xfrm>
          <a:prstGeom prst="wedgeRoundRectCallout">
            <a:avLst>
              <a:gd name="adj1" fmla="val -109965"/>
              <a:gd name="adj2" fmla="val 40019"/>
              <a:gd name="adj3" fmla="val 16667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</a:rPr>
              <a:t>微信公众平台页面设计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7268" y="1319885"/>
            <a:ext cx="2167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Thanks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谢谢您的观看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8" name="Picture 4" descr="D:\工作文件\艾克塞伦\定稿设计\PPT模板\x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26" y="1895949"/>
            <a:ext cx="2226540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组合 16"/>
          <p:cNvGrpSpPr/>
          <p:nvPr/>
        </p:nvGrpSpPr>
        <p:grpSpPr>
          <a:xfrm>
            <a:off x="758426" y="2577674"/>
            <a:ext cx="3456384" cy="45719"/>
            <a:chOff x="538436" y="1448223"/>
            <a:chExt cx="2617292" cy="45719"/>
          </a:xfrm>
        </p:grpSpPr>
        <p:sp>
          <p:nvSpPr>
            <p:cNvPr id="18" name="矩形 17"/>
            <p:cNvSpPr/>
            <p:nvPr/>
          </p:nvSpPr>
          <p:spPr>
            <a:xfrm flipV="1">
              <a:off x="538436" y="1448223"/>
              <a:ext cx="1308646" cy="45719"/>
            </a:xfrm>
            <a:prstGeom prst="rect">
              <a:avLst/>
            </a:prstGeom>
            <a:solidFill>
              <a:schemeClr val="accent5">
                <a:lumMod val="5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 flipV="1">
              <a:off x="1847082" y="1448223"/>
              <a:ext cx="1308646" cy="457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78852" y="2649682"/>
            <a:ext cx="3535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联系方式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座机：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028-85530777  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电子邮件：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service@aksl.com.cn</a:t>
            </a:r>
          </a:p>
          <a:p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客服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QQ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961000080  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易信客服：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yixiaobang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758426" y="1713578"/>
            <a:ext cx="3456384" cy="45719"/>
            <a:chOff x="538436" y="1448223"/>
            <a:chExt cx="2617292" cy="45719"/>
          </a:xfrm>
        </p:grpSpPr>
        <p:sp>
          <p:nvSpPr>
            <p:cNvPr id="22" name="矩形 21"/>
            <p:cNvSpPr/>
            <p:nvPr/>
          </p:nvSpPr>
          <p:spPr>
            <a:xfrm flipV="1">
              <a:off x="538436" y="1448223"/>
              <a:ext cx="1308646" cy="45719"/>
            </a:xfrm>
            <a:prstGeom prst="rect">
              <a:avLst/>
            </a:prstGeom>
            <a:solidFill>
              <a:schemeClr val="accent5">
                <a:lumMod val="5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 flipV="1">
              <a:off x="1847082" y="1448223"/>
              <a:ext cx="1308646" cy="457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4" descr="https://nos.163.com/yixinpublic/pr_otlr1xcdjh6kcng-fzkbxq==_1389340394_66375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751509"/>
            <a:ext cx="3064417" cy="306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73908" y="360652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扫一扫添加易信客服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231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714348" y="1357304"/>
          <a:ext cx="7786741" cy="2786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935"/>
                <a:gridCol w="3098805"/>
                <a:gridCol w="3655001"/>
              </a:tblGrid>
              <a:tr h="42652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 smtClean="0">
                          <a:latin typeface="微软雅黑" pitchFamily="34" charset="-122"/>
                          <a:ea typeface="微软雅黑" pitchFamily="34" charset="-122"/>
                        </a:rPr>
                        <a:t>内容</a:t>
                      </a:r>
                      <a:endParaRPr lang="zh-CN" altLang="en-US" sz="16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 smtClean="0">
                          <a:latin typeface="微软雅黑" pitchFamily="34" charset="-122"/>
                          <a:ea typeface="微软雅黑" pitchFamily="34" charset="-122"/>
                        </a:rPr>
                        <a:t>实现方式</a:t>
                      </a:r>
                      <a:endParaRPr lang="zh-CN" altLang="en-US" sz="16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 smtClean="0">
                          <a:latin typeface="微软雅黑" pitchFamily="34" charset="-122"/>
                          <a:ea typeface="微软雅黑" pitchFamily="34" charset="-122"/>
                        </a:rPr>
                        <a:t>存在缺陷</a:t>
                      </a:r>
                      <a:endParaRPr lang="zh-CN" altLang="en-US" sz="16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54346">
                <a:tc>
                  <a:txBody>
                    <a:bodyPr/>
                    <a:lstStyle/>
                    <a:p>
                      <a:r>
                        <a:rPr lang="zh-CN" altLang="en-US" sz="1600" b="1" dirty="0" smtClean="0">
                          <a:latin typeface="微软雅黑" pitchFamily="34" charset="-122"/>
                          <a:ea typeface="微软雅黑" pitchFamily="34" charset="-122"/>
                        </a:rPr>
                        <a:t>销量浏览</a:t>
                      </a:r>
                      <a:endParaRPr lang="zh-CN" altLang="en-US" sz="16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 smtClean="0">
                          <a:latin typeface="微软雅黑" pitchFamily="34" charset="-122"/>
                          <a:ea typeface="微软雅黑" pitchFamily="34" charset="-122"/>
                        </a:rPr>
                        <a:t>登录内部系统，靠</a:t>
                      </a:r>
                      <a:r>
                        <a:rPr lang="en-US" altLang="zh-CN" sz="1600" b="1" dirty="0" smtClean="0">
                          <a:latin typeface="微软雅黑" pitchFamily="34" charset="-122"/>
                          <a:ea typeface="微软雅黑" pitchFamily="34" charset="-122"/>
                        </a:rPr>
                        <a:t>PC</a:t>
                      </a:r>
                      <a:r>
                        <a:rPr lang="zh-CN" altLang="en-US" sz="1600" b="1" dirty="0" smtClean="0">
                          <a:latin typeface="微软雅黑" pitchFamily="34" charset="-122"/>
                          <a:ea typeface="微软雅黑" pitchFamily="34" charset="-122"/>
                        </a:rPr>
                        <a:t>端实现</a:t>
                      </a:r>
                      <a:endParaRPr lang="zh-CN" altLang="en-US" sz="16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 smtClean="0">
                          <a:latin typeface="微软雅黑" pitchFamily="34" charset="-122"/>
                          <a:ea typeface="微软雅黑" pitchFamily="34" charset="-122"/>
                        </a:rPr>
                        <a:t>外勤时使用不方便，厅店看数量大复杂</a:t>
                      </a:r>
                      <a:endParaRPr lang="zh-CN" altLang="en-US" sz="16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81839">
                <a:tc>
                  <a:txBody>
                    <a:bodyPr/>
                    <a:lstStyle/>
                    <a:p>
                      <a:r>
                        <a:rPr lang="zh-CN" altLang="en-US" sz="1600" b="1" dirty="0" smtClean="0">
                          <a:latin typeface="微软雅黑" pitchFamily="34" charset="-122"/>
                          <a:ea typeface="微软雅黑" pitchFamily="34" charset="-122"/>
                        </a:rPr>
                        <a:t>销量上报</a:t>
                      </a:r>
                      <a:endParaRPr lang="zh-CN" altLang="en-US" sz="16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 smtClean="0">
                          <a:latin typeface="微软雅黑" pitchFamily="34" charset="-122"/>
                          <a:ea typeface="微软雅黑" pitchFamily="34" charset="-122"/>
                        </a:rPr>
                        <a:t>短信层层上报，手工报表汇总</a:t>
                      </a:r>
                      <a:endParaRPr lang="zh-CN" altLang="en-US" sz="16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 smtClean="0">
                          <a:latin typeface="微软雅黑" pitchFamily="34" charset="-122"/>
                          <a:ea typeface="微软雅黑" pitchFamily="34" charset="-122"/>
                        </a:rPr>
                        <a:t>层级过多，手工业务工作量大</a:t>
                      </a:r>
                      <a:endParaRPr lang="zh-CN" altLang="en-US" sz="16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415252">
                <a:tc>
                  <a:txBody>
                    <a:bodyPr/>
                    <a:lstStyle/>
                    <a:p>
                      <a:r>
                        <a:rPr lang="zh-CN" altLang="en-US" sz="1600" b="1" dirty="0" smtClean="0">
                          <a:latin typeface="微软雅黑" pitchFamily="34" charset="-122"/>
                          <a:ea typeface="微软雅黑" pitchFamily="34" charset="-122"/>
                        </a:rPr>
                        <a:t>巡店管理</a:t>
                      </a:r>
                      <a:endParaRPr lang="zh-CN" altLang="en-US" sz="16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 smtClean="0">
                          <a:latin typeface="微软雅黑" pitchFamily="34" charset="-122"/>
                          <a:ea typeface="微软雅黑" pitchFamily="34" charset="-122"/>
                        </a:rPr>
                        <a:t>纸质记录，手工统计，邮件上报</a:t>
                      </a:r>
                      <a:endParaRPr lang="zh-CN" altLang="en-US" sz="16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 smtClean="0">
                          <a:latin typeface="微软雅黑" pitchFamily="34" charset="-122"/>
                          <a:ea typeface="微软雅黑" pitchFamily="34" charset="-122"/>
                        </a:rPr>
                        <a:t>层级多，工作量大，无法核实执行力</a:t>
                      </a:r>
                    </a:p>
                  </a:txBody>
                  <a:tcPr/>
                </a:tc>
              </a:tr>
              <a:tr h="426521">
                <a:tc>
                  <a:txBody>
                    <a:bodyPr/>
                    <a:lstStyle/>
                    <a:p>
                      <a:r>
                        <a:rPr lang="zh-CN" altLang="en-US" sz="1600" b="1" dirty="0" smtClean="0">
                          <a:latin typeface="微软雅黑" pitchFamily="34" charset="-122"/>
                          <a:ea typeface="微软雅黑" pitchFamily="34" charset="-122"/>
                        </a:rPr>
                        <a:t>通知公告</a:t>
                      </a:r>
                      <a:endParaRPr lang="zh-CN" altLang="en-US" sz="16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 smtClean="0">
                          <a:latin typeface="微软雅黑" pitchFamily="34" charset="-122"/>
                          <a:ea typeface="微软雅黑" pitchFamily="34" charset="-122"/>
                        </a:rPr>
                        <a:t>下发文件，组织学习，手工记录</a:t>
                      </a:r>
                      <a:endParaRPr lang="zh-CN" altLang="en-US" sz="16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 smtClean="0">
                          <a:latin typeface="微软雅黑" pitchFamily="34" charset="-122"/>
                          <a:ea typeface="微软雅黑" pitchFamily="34" charset="-122"/>
                        </a:rPr>
                        <a:t>宣贯层级多，传递速</a:t>
                      </a:r>
                      <a:r>
                        <a:rPr lang="zh-CN" altLang="en-US" sz="1600" b="1" baseline="0" dirty="0" smtClean="0">
                          <a:latin typeface="微软雅黑" pitchFamily="34" charset="-122"/>
                          <a:ea typeface="微软雅黑" pitchFamily="34" charset="-122"/>
                        </a:rPr>
                        <a:t>度慢、</a:t>
                      </a:r>
                      <a:r>
                        <a:rPr lang="zh-CN" altLang="en-US" sz="1600" b="1" dirty="0" smtClean="0">
                          <a:latin typeface="微软雅黑" pitchFamily="34" charset="-122"/>
                          <a:ea typeface="微软雅黑" pitchFamily="34" charset="-122"/>
                        </a:rPr>
                        <a:t>易忘难查询</a:t>
                      </a:r>
                      <a:endParaRPr lang="zh-CN" altLang="en-US" sz="16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424413">
                <a:tc>
                  <a:txBody>
                    <a:bodyPr/>
                    <a:lstStyle/>
                    <a:p>
                      <a:r>
                        <a:rPr lang="zh-CN" altLang="en-US" sz="1600" b="1" dirty="0" smtClean="0">
                          <a:latin typeface="微软雅黑" pitchFamily="34" charset="-122"/>
                          <a:ea typeface="微软雅黑" pitchFamily="34" charset="-122"/>
                        </a:rPr>
                        <a:t>业务学习</a:t>
                      </a:r>
                      <a:endParaRPr lang="zh-CN" altLang="en-US" sz="16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 smtClean="0">
                          <a:latin typeface="微软雅黑" pitchFamily="34" charset="-122"/>
                          <a:ea typeface="微软雅黑" pitchFamily="34" charset="-122"/>
                        </a:rPr>
                        <a:t>下发文件，短信链接</a:t>
                      </a:r>
                      <a:endParaRPr lang="zh-CN" altLang="en-US" sz="16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 smtClean="0">
                          <a:latin typeface="微软雅黑" pitchFamily="34" charset="-122"/>
                          <a:ea typeface="微软雅黑" pitchFamily="34" charset="-122"/>
                        </a:rPr>
                        <a:t>宣贯层级多，短信浏览不直观</a:t>
                      </a:r>
                      <a:endParaRPr lang="zh-CN" altLang="en-US" sz="16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57190">
                <a:tc>
                  <a:txBody>
                    <a:bodyPr/>
                    <a:lstStyle/>
                    <a:p>
                      <a:r>
                        <a:rPr lang="zh-CN" altLang="en-US" sz="1600" b="1" dirty="0" smtClean="0">
                          <a:latin typeface="微软雅黑" pitchFamily="34" charset="-122"/>
                          <a:ea typeface="微软雅黑" pitchFamily="34" charset="-122"/>
                        </a:rPr>
                        <a:t>酬金统计</a:t>
                      </a:r>
                      <a:endParaRPr lang="zh-CN" altLang="en-US" sz="16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 smtClean="0">
                          <a:latin typeface="微软雅黑" pitchFamily="34" charset="-122"/>
                          <a:ea typeface="微软雅黑" pitchFamily="34" charset="-122"/>
                        </a:rPr>
                        <a:t>管理人员核算下发，月结方式</a:t>
                      </a:r>
                      <a:endParaRPr lang="zh-CN" altLang="en-US" sz="16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 smtClean="0">
                          <a:latin typeface="微软雅黑" pitchFamily="34" charset="-122"/>
                          <a:ea typeface="微软雅黑" pitchFamily="34" charset="-122"/>
                        </a:rPr>
                        <a:t>一线人员无法实时查询浏览</a:t>
                      </a:r>
                      <a:endParaRPr lang="zh-CN" altLang="en-US" sz="16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357290" y="214296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销售渠道目前工作方式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3" descr="C:\Program Files\Microsoft Office\MEDIA\CAGCAT10\j0292020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2123742"/>
            <a:ext cx="994568" cy="943868"/>
          </a:xfrm>
          <a:prstGeom prst="rect">
            <a:avLst/>
          </a:prstGeom>
          <a:noFill/>
        </p:spPr>
      </p:pic>
      <p:pic>
        <p:nvPicPr>
          <p:cNvPr id="69" name="Picture 4" descr="MCj0429735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3275870"/>
            <a:ext cx="1224136" cy="713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0" name="直接箭头连接符 69"/>
          <p:cNvCxnSpPr/>
          <p:nvPr/>
        </p:nvCxnSpPr>
        <p:spPr>
          <a:xfrm flipH="1">
            <a:off x="4644008" y="2987838"/>
            <a:ext cx="504056" cy="4320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 flipV="1">
            <a:off x="4788024" y="3131854"/>
            <a:ext cx="512440" cy="4236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 flipH="1" flipV="1">
            <a:off x="4716016" y="1835710"/>
            <a:ext cx="576064" cy="4320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/>
          <p:nvPr/>
        </p:nvCxnSpPr>
        <p:spPr>
          <a:xfrm>
            <a:off x="4716016" y="1979726"/>
            <a:ext cx="432048" cy="36004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68" idx="1"/>
          </p:cNvCxnSpPr>
          <p:nvPr/>
        </p:nvCxnSpPr>
        <p:spPr>
          <a:xfrm flipH="1">
            <a:off x="3419872" y="2595676"/>
            <a:ext cx="1728192" cy="3212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>
            <a:off x="3419872" y="2771814"/>
            <a:ext cx="172819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/>
          <p:cNvSpPr/>
          <p:nvPr/>
        </p:nvSpPr>
        <p:spPr>
          <a:xfrm>
            <a:off x="3563888" y="3707918"/>
            <a:ext cx="1296144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rgbClr val="FFFFCC"/>
                </a:solidFill>
                <a:latin typeface="微软雅黑" pitchFamily="34" charset="-122"/>
                <a:ea typeface="微软雅黑" pitchFamily="34" charset="-122"/>
              </a:rPr>
              <a:t>门（厅）店</a:t>
            </a:r>
            <a:endParaRPr lang="zh-CN" altLang="en-US" sz="1600" b="1" dirty="0">
              <a:solidFill>
                <a:srgbClr val="FFFF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5220072" y="2771814"/>
            <a:ext cx="1008112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rgbClr val="FFFFCC"/>
                </a:solidFill>
                <a:latin typeface="微软雅黑" pitchFamily="34" charset="-122"/>
                <a:ea typeface="微软雅黑" pitchFamily="34" charset="-122"/>
              </a:rPr>
              <a:t>市场部门</a:t>
            </a:r>
            <a:endParaRPr lang="zh-CN" altLang="en-US" sz="1600" b="1" dirty="0">
              <a:solidFill>
                <a:srgbClr val="FFFF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矩形 77"/>
          <p:cNvSpPr/>
          <p:nvPr/>
        </p:nvSpPr>
        <p:spPr>
          <a:xfrm rot="19452066">
            <a:off x="4307271" y="2924658"/>
            <a:ext cx="1008112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rgbClr val="FFFFCC"/>
                </a:solidFill>
                <a:latin typeface="微软雅黑" pitchFamily="34" charset="-122"/>
                <a:ea typeface="微软雅黑" pitchFamily="34" charset="-122"/>
              </a:rPr>
              <a:t>工作安排</a:t>
            </a:r>
            <a:endParaRPr lang="zh-CN" altLang="en-US" sz="1000" dirty="0">
              <a:solidFill>
                <a:srgbClr val="FFFF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 rot="19172586">
            <a:off x="4568288" y="3248672"/>
            <a:ext cx="1008112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rgbClr val="FFFFCC"/>
                </a:solidFill>
                <a:latin typeface="微软雅黑" pitchFamily="34" charset="-122"/>
                <a:ea typeface="微软雅黑" pitchFamily="34" charset="-122"/>
              </a:rPr>
              <a:t>销量上报</a:t>
            </a:r>
            <a:endParaRPr lang="zh-CN" altLang="en-US" sz="1000" dirty="0">
              <a:solidFill>
                <a:srgbClr val="FFFF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0" name="图片 79" descr="手机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80312" y="2283104"/>
            <a:ext cx="1152128" cy="1208790"/>
          </a:xfrm>
          <a:prstGeom prst="rect">
            <a:avLst/>
          </a:prstGeom>
        </p:spPr>
      </p:pic>
      <p:sp>
        <p:nvSpPr>
          <p:cNvPr id="82" name="椭圆 81"/>
          <p:cNvSpPr/>
          <p:nvPr/>
        </p:nvSpPr>
        <p:spPr>
          <a:xfrm>
            <a:off x="1835696" y="1115630"/>
            <a:ext cx="5184576" cy="34563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右箭头 82"/>
          <p:cNvSpPr/>
          <p:nvPr/>
        </p:nvSpPr>
        <p:spPr>
          <a:xfrm rot="10800000">
            <a:off x="7020272" y="2555790"/>
            <a:ext cx="432048" cy="504056"/>
          </a:xfrm>
          <a:prstGeom prst="rightArrow">
            <a:avLst/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4" name="图片 83" descr="门店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23728" y="2339766"/>
            <a:ext cx="1080120" cy="783958"/>
          </a:xfrm>
          <a:prstGeom prst="rect">
            <a:avLst/>
          </a:prstGeom>
        </p:spPr>
      </p:pic>
      <p:sp>
        <p:nvSpPr>
          <p:cNvPr id="85" name="矩形 84"/>
          <p:cNvSpPr/>
          <p:nvPr/>
        </p:nvSpPr>
        <p:spPr>
          <a:xfrm>
            <a:off x="2195736" y="2843822"/>
            <a:ext cx="1008112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rgbClr val="FFFFCC"/>
                </a:solidFill>
                <a:latin typeface="微软雅黑" pitchFamily="34" charset="-122"/>
                <a:ea typeface="微软雅黑" pitchFamily="34" charset="-122"/>
              </a:rPr>
              <a:t>代理商</a:t>
            </a:r>
            <a:endParaRPr lang="zh-CN" altLang="en-US" sz="1600" b="1" dirty="0">
              <a:solidFill>
                <a:srgbClr val="FFFF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3563888" y="3995950"/>
            <a:ext cx="1296144" cy="216024"/>
          </a:xfrm>
          <a:prstGeom prst="rect">
            <a:avLst/>
          </a:prstGeom>
          <a:noFill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业务培训、考试</a:t>
            </a:r>
            <a:endParaRPr lang="zh-CN" altLang="en-US" sz="12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6084168" y="2411774"/>
            <a:ext cx="936104" cy="576064"/>
          </a:xfrm>
          <a:prstGeom prst="rect">
            <a:avLst/>
          </a:prstGeom>
          <a:noFill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发布通知、业务知识、销量查看</a:t>
            </a:r>
            <a:endParaRPr lang="zh-CN" altLang="en-US" sz="12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2915816" y="1403662"/>
            <a:ext cx="936104" cy="576064"/>
          </a:xfrm>
          <a:prstGeom prst="rect">
            <a:avLst/>
          </a:prstGeom>
          <a:noFill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工作安排、销量报表</a:t>
            </a:r>
            <a:endParaRPr lang="zh-CN" altLang="en-US" sz="12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2051720" y="3131854"/>
            <a:ext cx="1296144" cy="216024"/>
          </a:xfrm>
          <a:prstGeom prst="rect">
            <a:avLst/>
          </a:prstGeom>
          <a:noFill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业务培训、考试</a:t>
            </a:r>
            <a:endParaRPr lang="zh-CN" altLang="en-US" sz="12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0" name="图片 89" descr="总公司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79912" y="1187638"/>
            <a:ext cx="943080" cy="894634"/>
          </a:xfrm>
          <a:prstGeom prst="rect">
            <a:avLst/>
          </a:prstGeom>
        </p:spPr>
      </p:pic>
      <p:sp>
        <p:nvSpPr>
          <p:cNvPr id="91" name="矩形 90"/>
          <p:cNvSpPr/>
          <p:nvPr/>
        </p:nvSpPr>
        <p:spPr>
          <a:xfrm>
            <a:off x="3707904" y="1763702"/>
            <a:ext cx="1224136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rgbClr val="FFFFCC"/>
                </a:solidFill>
                <a:latin typeface="微软雅黑" pitchFamily="34" charset="-122"/>
                <a:ea typeface="微软雅黑" pitchFamily="34" charset="-122"/>
              </a:rPr>
              <a:t>公司管理层</a:t>
            </a:r>
            <a:endParaRPr lang="zh-CN" altLang="en-US" sz="1600" b="1" dirty="0">
              <a:solidFill>
                <a:srgbClr val="FFFF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2" name="矩形 91"/>
          <p:cNvSpPr/>
          <p:nvPr/>
        </p:nvSpPr>
        <p:spPr>
          <a:xfrm rot="2312837">
            <a:off x="4647658" y="1798743"/>
            <a:ext cx="881083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rgbClr val="FFFFCC"/>
                </a:solidFill>
                <a:latin typeface="微软雅黑" pitchFamily="34" charset="-122"/>
                <a:ea typeface="微软雅黑" pitchFamily="34" charset="-122"/>
              </a:rPr>
              <a:t>巡店、销量确认</a:t>
            </a:r>
            <a:endParaRPr lang="zh-CN" altLang="en-US" sz="1000" dirty="0">
              <a:solidFill>
                <a:srgbClr val="FFFF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3" name="矩形 92"/>
          <p:cNvSpPr/>
          <p:nvPr/>
        </p:nvSpPr>
        <p:spPr>
          <a:xfrm rot="2312837">
            <a:off x="4444169" y="2071011"/>
            <a:ext cx="881083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rgbClr val="FFFFCC"/>
                </a:solidFill>
                <a:latin typeface="微软雅黑" pitchFamily="34" charset="-122"/>
                <a:ea typeface="微软雅黑" pitchFamily="34" charset="-122"/>
              </a:rPr>
              <a:t>工作布置</a:t>
            </a:r>
            <a:endParaRPr lang="zh-CN" altLang="en-US" sz="1000" dirty="0">
              <a:solidFill>
                <a:srgbClr val="FFFF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3779912" y="2339766"/>
            <a:ext cx="1008112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rgbClr val="FFFFCC"/>
                </a:solidFill>
                <a:latin typeface="微软雅黑" pitchFamily="34" charset="-122"/>
                <a:ea typeface="微软雅黑" pitchFamily="34" charset="-122"/>
              </a:rPr>
              <a:t>工作安排</a:t>
            </a:r>
            <a:endParaRPr lang="zh-CN" altLang="en-US" sz="1000" dirty="0">
              <a:solidFill>
                <a:srgbClr val="FFFF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3776200" y="2699806"/>
            <a:ext cx="1008112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rgbClr val="FFFFCC"/>
                </a:solidFill>
                <a:latin typeface="微软雅黑" pitchFamily="34" charset="-122"/>
                <a:ea typeface="微软雅黑" pitchFamily="34" charset="-122"/>
              </a:rPr>
              <a:t>销量上报</a:t>
            </a:r>
            <a:endParaRPr lang="zh-CN" altLang="en-US" sz="1000" dirty="0">
              <a:solidFill>
                <a:srgbClr val="FFFF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1979712" y="2267758"/>
            <a:ext cx="1368152" cy="1080120"/>
          </a:xfrm>
          <a:prstGeom prst="rect">
            <a:avLst/>
          </a:prstGeom>
          <a:ln w="22225">
            <a:solidFill>
              <a:schemeClr val="bg1"/>
            </a:solidFill>
            <a:prstDash val="dash"/>
          </a:ln>
        </p:spPr>
        <p:txBody>
          <a:bodyPr wrap="square" anchor="ctr" anchorCtr="1">
            <a:noAutofit/>
          </a:bodyPr>
          <a:lstStyle/>
          <a:p>
            <a:pPr>
              <a:lnSpc>
                <a:spcPts val="3100"/>
              </a:lnSpc>
              <a:tabLst/>
            </a:pPr>
            <a:endParaRPr lang="en-US" altLang="zh-CN" sz="2000" b="1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微软雅黑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85852" y="214296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电信渠道管理场景模拟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285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57290" y="214296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  录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785918" y="1500180"/>
            <a:ext cx="5500726" cy="500066"/>
          </a:xfrm>
          <a:prstGeom prst="roundRect">
            <a:avLst/>
          </a:prstGeom>
          <a:noFill/>
          <a:ln>
            <a:solidFill>
              <a:srgbClr val="FFFFFF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一、目前渠道管理现状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785918" y="2285998"/>
            <a:ext cx="5500726" cy="50006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二、易销邦带来的改变</a:t>
            </a:r>
            <a:endParaRPr lang="zh-CN" altLang="en-US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785918" y="3000378"/>
            <a:ext cx="5500726" cy="500066"/>
          </a:xfrm>
          <a:prstGeom prst="roundRect">
            <a:avLst/>
          </a:prstGeom>
          <a:noFill/>
          <a:ln>
            <a:solidFill>
              <a:srgbClr val="FFFFFF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三、易销邦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产品演示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285852" y="214296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我们能够实现什么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9" name="TextBox 1"/>
          <p:cNvSpPr txBox="1"/>
          <p:nvPr/>
        </p:nvSpPr>
        <p:spPr>
          <a:xfrm>
            <a:off x="4929190" y="1428742"/>
            <a:ext cx="3643338" cy="2714644"/>
          </a:xfrm>
          <a:prstGeom prst="rect">
            <a:avLst/>
          </a:prstGeom>
          <a:noFill/>
        </p:spPr>
        <p:txBody>
          <a:bodyPr wrap="square" lIns="0" tIns="0" rIns="0" rtlCol="0">
            <a:noAutofit/>
          </a:bodyPr>
          <a:lstStyle/>
          <a:p>
            <a:pPr>
              <a:lnSpc>
                <a:spcPct val="150000"/>
              </a:lnSpc>
              <a:tabLst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pitchFamily="18" charset="0"/>
              </a:rPr>
              <a:t>充分利用移动互联网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pitchFamily="18" charset="0"/>
              </a:rPr>
              <a:t>的精准、快捷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pitchFamily="18" charset="0"/>
              </a:rPr>
              <a:t>、便利等特性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pitchFamily="18" charset="0"/>
              </a:rPr>
              <a:t>，</a:t>
            </a:r>
            <a:r>
              <a:rPr lang="zh-CN" altLang="en-US" sz="1600" b="1" kern="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结合移动互联网新技术，面向最终用户，分层级（领导、渠道主管、客户经理、厅店经理、营业员）、分系统（</a:t>
            </a:r>
            <a:r>
              <a:rPr lang="en-US" altLang="zh-CN" sz="1600" b="1" kern="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WEB</a:t>
            </a:r>
            <a:r>
              <a:rPr lang="zh-CN" altLang="en-US" sz="1600" b="1" kern="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600" b="1" kern="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IOS</a:t>
            </a:r>
            <a:r>
              <a:rPr lang="zh-CN" altLang="en-US" sz="1600" b="1" kern="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600" b="1" kern="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ANDRIOD</a:t>
            </a:r>
            <a:r>
              <a:rPr lang="zh-CN" altLang="en-US" sz="1600" b="1" kern="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），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pitchFamily="18" charset="0"/>
              </a:rPr>
              <a:t>为企业的新型营销管理带来改变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pitchFamily="18" charset="0"/>
              </a:rPr>
              <a:t>。</a:t>
            </a:r>
          </a:p>
        </p:txBody>
      </p:sp>
      <p:sp>
        <p:nvSpPr>
          <p:cNvPr id="90" name="椭圆 89"/>
          <p:cNvSpPr/>
          <p:nvPr/>
        </p:nvSpPr>
        <p:spPr bwMode="auto">
          <a:xfrm>
            <a:off x="1573560" y="1399406"/>
            <a:ext cx="2376264" cy="237626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anchor="ctr"/>
          <a:lstStyle/>
          <a:p>
            <a:pPr algn="ctr">
              <a:lnSpc>
                <a:spcPts val="3100"/>
              </a:lnSpc>
              <a:tabLst>
                <a:tab pos="304800" algn="l"/>
              </a:tabLst>
            </a:pPr>
            <a:endParaRPr lang="en-US" altLang="zh-CN" sz="28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微软雅黑" pitchFamily="18" charset="0"/>
            </a:endParaRPr>
          </a:p>
        </p:txBody>
      </p:sp>
      <p:sp>
        <p:nvSpPr>
          <p:cNvPr id="91" name="椭圆 90"/>
          <p:cNvSpPr/>
          <p:nvPr/>
        </p:nvSpPr>
        <p:spPr bwMode="auto">
          <a:xfrm>
            <a:off x="1259632" y="1301502"/>
            <a:ext cx="838200" cy="838200"/>
          </a:xfrm>
          <a:prstGeom prst="ellipse">
            <a:avLst/>
          </a:prstGeom>
          <a:solidFill>
            <a:schemeClr val="tx2">
              <a:lumMod val="40000"/>
              <a:lumOff val="60000"/>
              <a:alpha val="12000"/>
            </a:schemeClr>
          </a:solidFill>
          <a:ln>
            <a:solidFill>
              <a:schemeClr val="bg1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便捷操作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2" name="椭圆 91"/>
          <p:cNvSpPr/>
          <p:nvPr/>
        </p:nvSpPr>
        <p:spPr bwMode="auto">
          <a:xfrm>
            <a:off x="1213520" y="2931790"/>
            <a:ext cx="838200" cy="838200"/>
          </a:xfrm>
          <a:prstGeom prst="ellipse">
            <a:avLst/>
          </a:prstGeom>
          <a:solidFill>
            <a:schemeClr val="tx2">
              <a:lumMod val="40000"/>
              <a:lumOff val="60000"/>
              <a:alpha val="12000"/>
            </a:schemeClr>
          </a:solidFill>
          <a:ln>
            <a:solidFill>
              <a:schemeClr val="bg1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精准定位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3" name="椭圆 92"/>
          <p:cNvSpPr/>
          <p:nvPr/>
        </p:nvSpPr>
        <p:spPr bwMode="auto">
          <a:xfrm>
            <a:off x="3517776" y="2957686"/>
            <a:ext cx="838200" cy="838200"/>
          </a:xfrm>
          <a:prstGeom prst="ellipse">
            <a:avLst/>
          </a:prstGeom>
          <a:solidFill>
            <a:schemeClr val="tx2">
              <a:lumMod val="40000"/>
              <a:lumOff val="60000"/>
              <a:alpha val="12000"/>
            </a:schemeClr>
          </a:solidFill>
          <a:ln>
            <a:solidFill>
              <a:schemeClr val="bg1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信息共享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4" name="椭圆 93"/>
          <p:cNvSpPr/>
          <p:nvPr/>
        </p:nvSpPr>
        <p:spPr bwMode="auto">
          <a:xfrm>
            <a:off x="3445768" y="1275606"/>
            <a:ext cx="838200" cy="838200"/>
          </a:xfrm>
          <a:prstGeom prst="ellipse">
            <a:avLst/>
          </a:prstGeom>
          <a:solidFill>
            <a:schemeClr val="tx2">
              <a:lumMod val="40000"/>
              <a:lumOff val="60000"/>
              <a:alpha val="12000"/>
            </a:schemeClr>
          </a:solidFill>
          <a:ln>
            <a:solidFill>
              <a:schemeClr val="bg1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角色登录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7" name="图片 96" descr="手机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2178" y="1851670"/>
            <a:ext cx="1421710" cy="149163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14348" y="3857634"/>
            <a:ext cx="8001056" cy="1080120"/>
          </a:xfrm>
          <a:prstGeom prst="rect">
            <a:avLst/>
          </a:prstGeom>
          <a:noFill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易销邦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利用移动互联网新技术，为运营商和快销行业提供渠道管理解决方案。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930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285852" y="214296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我们能够实现什么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214546" y="571486"/>
            <a:ext cx="6550334" cy="3748330"/>
            <a:chOff x="1562100" y="1160463"/>
            <a:chExt cx="7588374" cy="4879975"/>
          </a:xfrm>
        </p:grpSpPr>
        <p:sp>
          <p:nvSpPr>
            <p:cNvPr id="39" name="Freeform 2"/>
            <p:cNvSpPr>
              <a:spLocks/>
            </p:cNvSpPr>
            <p:nvPr/>
          </p:nvSpPr>
          <p:spPr bwMode="gray">
            <a:xfrm>
              <a:off x="1562100" y="1160463"/>
              <a:ext cx="4283075" cy="4556125"/>
            </a:xfrm>
            <a:custGeom>
              <a:avLst/>
              <a:gdLst/>
              <a:ahLst/>
              <a:cxnLst>
                <a:cxn ang="0">
                  <a:pos x="744" y="1107"/>
                </a:cxn>
                <a:cxn ang="0">
                  <a:pos x="0" y="2479"/>
                </a:cxn>
                <a:cxn ang="0">
                  <a:pos x="977" y="2854"/>
                </a:cxn>
                <a:cxn ang="0">
                  <a:pos x="2200" y="2440"/>
                </a:cxn>
                <a:cxn ang="0">
                  <a:pos x="2666" y="1469"/>
                </a:cxn>
                <a:cxn ang="0">
                  <a:pos x="2466" y="583"/>
                </a:cxn>
                <a:cxn ang="0">
                  <a:pos x="2077" y="0"/>
                </a:cxn>
                <a:cxn ang="0">
                  <a:pos x="744" y="1107"/>
                </a:cxn>
              </a:cxnLst>
              <a:rect l="0" t="0" r="r" b="b"/>
              <a:pathLst>
                <a:path w="2698" h="2870">
                  <a:moveTo>
                    <a:pt x="744" y="1107"/>
                  </a:moveTo>
                  <a:lnTo>
                    <a:pt x="0" y="2479"/>
                  </a:lnTo>
                  <a:cubicBezTo>
                    <a:pt x="323" y="2693"/>
                    <a:pt x="608" y="2838"/>
                    <a:pt x="977" y="2854"/>
                  </a:cubicBezTo>
                  <a:cubicBezTo>
                    <a:pt x="1346" y="2870"/>
                    <a:pt x="1870" y="2745"/>
                    <a:pt x="2200" y="2440"/>
                  </a:cubicBezTo>
                  <a:cubicBezTo>
                    <a:pt x="2530" y="2135"/>
                    <a:pt x="2634" y="1715"/>
                    <a:pt x="2666" y="1469"/>
                  </a:cubicBezTo>
                  <a:cubicBezTo>
                    <a:pt x="2698" y="1223"/>
                    <a:pt x="2575" y="827"/>
                    <a:pt x="2466" y="583"/>
                  </a:cubicBezTo>
                  <a:cubicBezTo>
                    <a:pt x="2357" y="339"/>
                    <a:pt x="2258" y="175"/>
                    <a:pt x="2077" y="0"/>
                  </a:cubicBezTo>
                  <a:cubicBezTo>
                    <a:pt x="1410" y="553"/>
                    <a:pt x="744" y="1107"/>
                    <a:pt x="744" y="1107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tint val="0"/>
                    <a:invGamma/>
                    <a:alpha val="0"/>
                  </a:schemeClr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AutoShape 4"/>
            <p:cNvSpPr>
              <a:spLocks noChangeArrowheads="1"/>
            </p:cNvSpPr>
            <p:nvPr/>
          </p:nvSpPr>
          <p:spPr bwMode="gray">
            <a:xfrm rot="2428271" flipH="1">
              <a:off x="2874963" y="1931988"/>
              <a:ext cx="1506537" cy="2765425"/>
            </a:xfrm>
            <a:prstGeom prst="moon">
              <a:avLst>
                <a:gd name="adj" fmla="val 13625"/>
              </a:avLst>
            </a:prstGeom>
            <a:solidFill>
              <a:srgbClr val="C9C9C9">
                <a:alpha val="30196"/>
              </a:srgb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Line 5"/>
            <p:cNvSpPr>
              <a:spLocks noChangeShapeType="1"/>
            </p:cNvSpPr>
            <p:nvPr/>
          </p:nvSpPr>
          <p:spPr bwMode="gray">
            <a:xfrm rot="20560554">
              <a:off x="2684463" y="2468563"/>
              <a:ext cx="3009900" cy="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Line 6"/>
            <p:cNvSpPr>
              <a:spLocks noChangeShapeType="1"/>
            </p:cNvSpPr>
            <p:nvPr/>
          </p:nvSpPr>
          <p:spPr bwMode="gray">
            <a:xfrm rot="20560554">
              <a:off x="2936875" y="2462213"/>
              <a:ext cx="2859088" cy="1585912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3" name="Line 7"/>
            <p:cNvSpPr>
              <a:spLocks noChangeShapeType="1"/>
            </p:cNvSpPr>
            <p:nvPr/>
          </p:nvSpPr>
          <p:spPr bwMode="gray">
            <a:xfrm rot="20560554">
              <a:off x="3121025" y="2651125"/>
              <a:ext cx="1425575" cy="2722563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" name="Line 8"/>
            <p:cNvSpPr>
              <a:spLocks noChangeShapeType="1"/>
            </p:cNvSpPr>
            <p:nvPr/>
          </p:nvSpPr>
          <p:spPr bwMode="gray">
            <a:xfrm rot="20560554" flipH="1">
              <a:off x="2451100" y="2979738"/>
              <a:ext cx="744538" cy="2803525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45" name="Group 9"/>
            <p:cNvGrpSpPr>
              <a:grpSpLocks/>
            </p:cNvGrpSpPr>
            <p:nvPr/>
          </p:nvGrpSpPr>
          <p:grpSpPr bwMode="auto">
            <a:xfrm>
              <a:off x="2052638" y="2236788"/>
              <a:ext cx="1527175" cy="1208087"/>
              <a:chOff x="1293" y="1283"/>
              <a:chExt cx="962" cy="761"/>
            </a:xfrm>
          </p:grpSpPr>
          <p:sp>
            <p:nvSpPr>
              <p:cNvPr id="122" name="AutoShape 10"/>
              <p:cNvSpPr>
                <a:spLocks noChangeArrowheads="1"/>
              </p:cNvSpPr>
              <p:nvPr/>
            </p:nvSpPr>
            <p:spPr bwMode="gray">
              <a:xfrm>
                <a:off x="1295" y="1283"/>
                <a:ext cx="958" cy="761"/>
              </a:xfrm>
              <a:custGeom>
                <a:avLst/>
                <a:gdLst>
                  <a:gd name="T0" fmla="*/ 1 w 21600"/>
                  <a:gd name="T1" fmla="*/ 1 h 21600"/>
                  <a:gd name="T2" fmla="*/ 1 w 21600"/>
                  <a:gd name="T3" fmla="*/ 0 h 21600"/>
                  <a:gd name="T4" fmla="*/ 1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1600 w 21600"/>
                  <a:gd name="T13" fmla="*/ 10814 h 21600"/>
                  <a:gd name="T14" fmla="*/ 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1434" y="10800"/>
                    </a:moveTo>
                    <a:cubicBezTo>
                      <a:pt x="11434" y="11150"/>
                      <a:pt x="11150" y="11434"/>
                      <a:pt x="10800" y="11434"/>
                    </a:cubicBezTo>
                    <a:cubicBezTo>
                      <a:pt x="10449" y="11434"/>
                      <a:pt x="10166" y="11150"/>
                      <a:pt x="10166" y="10800"/>
                    </a:cubicBezTo>
                    <a:lnTo>
                      <a:pt x="0" y="10800"/>
                    </a:lnTo>
                    <a:cubicBezTo>
                      <a:pt x="0" y="16764"/>
                      <a:pt x="4835" y="21600"/>
                      <a:pt x="10800" y="21600"/>
                    </a:cubicBezTo>
                    <a:cubicBezTo>
                      <a:pt x="16764" y="21600"/>
                      <a:pt x="21600" y="16764"/>
                      <a:pt x="21600" y="1080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663300"/>
                  </a:gs>
                  <a:gs pos="100000">
                    <a:srgbClr val="FFCC00"/>
                  </a:gs>
                </a:gsLst>
                <a:lin ang="5400000" scaled="1"/>
              </a:gra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23" name="Oval 11"/>
              <p:cNvSpPr>
                <a:spLocks noChangeArrowheads="1"/>
              </p:cNvSpPr>
              <p:nvPr/>
            </p:nvSpPr>
            <p:spPr bwMode="gray">
              <a:xfrm>
                <a:off x="1293" y="1591"/>
                <a:ext cx="962" cy="161"/>
              </a:xfrm>
              <a:prstGeom prst="ellipse">
                <a:avLst/>
              </a:prstGeom>
              <a:gradFill rotWithShape="1">
                <a:gsLst>
                  <a:gs pos="0">
                    <a:srgbClr val="FFCC00"/>
                  </a:gs>
                  <a:gs pos="100000">
                    <a:srgbClr val="FFE476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pic>
          <p:nvPicPr>
            <p:cNvPr id="46" name="Picture 13" descr="shadow_1_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gray">
            <a:xfrm>
              <a:off x="2481263" y="2801938"/>
              <a:ext cx="641350" cy="107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7" name="Group 14"/>
            <p:cNvGrpSpPr>
              <a:grpSpLocks/>
            </p:cNvGrpSpPr>
            <p:nvPr/>
          </p:nvGrpSpPr>
          <p:grpSpPr bwMode="auto">
            <a:xfrm>
              <a:off x="5221288" y="2944813"/>
              <a:ext cx="962025" cy="1009650"/>
              <a:chOff x="3247" y="1673"/>
              <a:chExt cx="606" cy="636"/>
            </a:xfrm>
          </p:grpSpPr>
          <p:pic>
            <p:nvPicPr>
              <p:cNvPr id="107" name="Picture 15" descr="light_shadow"/>
              <p:cNvPicPr>
                <a:picLocks noChangeAspect="1" noChangeArrowheads="1"/>
              </p:cNvPicPr>
              <p:nvPr/>
            </p:nvPicPr>
            <p:blipFill>
              <a:blip r:embed="rId3" cstate="print">
                <a:lum bright="-84000" contrast="-48000"/>
              </a:blip>
              <a:srcRect/>
              <a:stretch>
                <a:fillRect/>
              </a:stretch>
            </p:blipFill>
            <p:spPr bwMode="gray">
              <a:xfrm>
                <a:off x="3305" y="2171"/>
                <a:ext cx="498" cy="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8" name="Picture 16" descr="circuler_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gray">
              <a:xfrm>
                <a:off x="3247" y="1673"/>
                <a:ext cx="606" cy="5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9" name="Oval 17"/>
              <p:cNvSpPr>
                <a:spLocks noChangeArrowheads="1"/>
              </p:cNvSpPr>
              <p:nvPr/>
            </p:nvSpPr>
            <p:spPr bwMode="gray">
              <a:xfrm>
                <a:off x="3247" y="1673"/>
                <a:ext cx="602" cy="587"/>
              </a:xfrm>
              <a:prstGeom prst="ellipse">
                <a:avLst/>
              </a:prstGeom>
              <a:gradFill rotWithShape="1">
                <a:gsLst>
                  <a:gs pos="0">
                    <a:srgbClr val="CCCC00">
                      <a:alpha val="89999"/>
                    </a:srgbClr>
                  </a:gs>
                  <a:gs pos="50000">
                    <a:srgbClr val="CCFF99">
                      <a:alpha val="55000"/>
                    </a:srgbClr>
                  </a:gs>
                  <a:gs pos="100000">
                    <a:srgbClr val="CCCC00">
                      <a:alpha val="89999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110" name="Group 18"/>
              <p:cNvGrpSpPr>
                <a:grpSpLocks/>
              </p:cNvGrpSpPr>
              <p:nvPr/>
            </p:nvGrpSpPr>
            <p:grpSpPr bwMode="auto">
              <a:xfrm rot="-1045052" flipH="1" flipV="1">
                <a:off x="3286" y="2156"/>
                <a:ext cx="474" cy="107"/>
                <a:chOff x="2526" y="1060"/>
                <a:chExt cx="896" cy="236"/>
              </a:xfrm>
            </p:grpSpPr>
            <p:grpSp>
              <p:nvGrpSpPr>
                <p:cNvPr id="112" name="Group 19"/>
                <p:cNvGrpSpPr>
                  <a:grpSpLocks/>
                </p:cNvGrpSpPr>
                <p:nvPr/>
              </p:nvGrpSpPr>
              <p:grpSpPr bwMode="auto">
                <a:xfrm>
                  <a:off x="2526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118" name="AutoShape 20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5F5F5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119" name="AutoShape 21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5F5F5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120" name="AutoShape 22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5F5F5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121" name="AutoShape 23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5F5F5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</p:grpSp>
            <p:grpSp>
              <p:nvGrpSpPr>
                <p:cNvPr id="113" name="Group 24"/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114" name="AutoShape 25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901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115" name="AutoShape 26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5F5F5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116" name="AutoShape 27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5F5F5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117" name="AutoShape 28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5F5F5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</p:grpSp>
          </p:grpSp>
          <p:sp>
            <p:nvSpPr>
              <p:cNvPr id="111" name="Freeform 29"/>
              <p:cNvSpPr>
                <a:spLocks/>
              </p:cNvSpPr>
              <p:nvPr/>
            </p:nvSpPr>
            <p:spPr bwMode="gray">
              <a:xfrm>
                <a:off x="3309" y="1685"/>
                <a:ext cx="473" cy="204"/>
              </a:xfrm>
              <a:custGeom>
                <a:avLst/>
                <a:gdLst>
                  <a:gd name="T0" fmla="*/ 167 w 1321"/>
                  <a:gd name="T1" fmla="*/ 33 h 712"/>
                  <a:gd name="T2" fmla="*/ 169 w 1321"/>
                  <a:gd name="T3" fmla="*/ 36 h 712"/>
                  <a:gd name="T4" fmla="*/ 169 w 1321"/>
                  <a:gd name="T5" fmla="*/ 40 h 712"/>
                  <a:gd name="T6" fmla="*/ 169 w 1321"/>
                  <a:gd name="T7" fmla="*/ 42 h 712"/>
                  <a:gd name="T8" fmla="*/ 166 w 1321"/>
                  <a:gd name="T9" fmla="*/ 45 h 712"/>
                  <a:gd name="T10" fmla="*/ 163 w 1321"/>
                  <a:gd name="T11" fmla="*/ 48 h 712"/>
                  <a:gd name="T12" fmla="*/ 159 w 1321"/>
                  <a:gd name="T13" fmla="*/ 50 h 712"/>
                  <a:gd name="T14" fmla="*/ 153 w 1321"/>
                  <a:gd name="T15" fmla="*/ 52 h 712"/>
                  <a:gd name="T16" fmla="*/ 147 w 1321"/>
                  <a:gd name="T17" fmla="*/ 53 h 712"/>
                  <a:gd name="T18" fmla="*/ 140 w 1321"/>
                  <a:gd name="T19" fmla="*/ 55 h 712"/>
                  <a:gd name="T20" fmla="*/ 132 w 1321"/>
                  <a:gd name="T21" fmla="*/ 56 h 712"/>
                  <a:gd name="T22" fmla="*/ 124 w 1321"/>
                  <a:gd name="T23" fmla="*/ 57 h 712"/>
                  <a:gd name="T24" fmla="*/ 115 w 1321"/>
                  <a:gd name="T25" fmla="*/ 58 h 712"/>
                  <a:gd name="T26" fmla="*/ 106 w 1321"/>
                  <a:gd name="T27" fmla="*/ 58 h 712"/>
                  <a:gd name="T28" fmla="*/ 102 w 1321"/>
                  <a:gd name="T29" fmla="*/ 58 h 712"/>
                  <a:gd name="T30" fmla="*/ 61 w 1321"/>
                  <a:gd name="T31" fmla="*/ 58 h 712"/>
                  <a:gd name="T32" fmla="*/ 61 w 1321"/>
                  <a:gd name="T33" fmla="*/ 58 h 712"/>
                  <a:gd name="T34" fmla="*/ 52 w 1321"/>
                  <a:gd name="T35" fmla="*/ 58 h 712"/>
                  <a:gd name="T36" fmla="*/ 45 w 1321"/>
                  <a:gd name="T37" fmla="*/ 58 h 712"/>
                  <a:gd name="T38" fmla="*/ 37 w 1321"/>
                  <a:gd name="T39" fmla="*/ 57 h 712"/>
                  <a:gd name="T40" fmla="*/ 30 w 1321"/>
                  <a:gd name="T41" fmla="*/ 56 h 712"/>
                  <a:gd name="T42" fmla="*/ 24 w 1321"/>
                  <a:gd name="T43" fmla="*/ 56 h 712"/>
                  <a:gd name="T44" fmla="*/ 18 w 1321"/>
                  <a:gd name="T45" fmla="*/ 54 h 712"/>
                  <a:gd name="T46" fmla="*/ 13 w 1321"/>
                  <a:gd name="T47" fmla="*/ 53 h 712"/>
                  <a:gd name="T48" fmla="*/ 9 w 1321"/>
                  <a:gd name="T49" fmla="*/ 52 h 712"/>
                  <a:gd name="T50" fmla="*/ 5 w 1321"/>
                  <a:gd name="T51" fmla="*/ 50 h 712"/>
                  <a:gd name="T52" fmla="*/ 2 w 1321"/>
                  <a:gd name="T53" fmla="*/ 48 h 712"/>
                  <a:gd name="T54" fmla="*/ 1 w 1321"/>
                  <a:gd name="T55" fmla="*/ 46 h 712"/>
                  <a:gd name="T56" fmla="*/ 0 w 1321"/>
                  <a:gd name="T57" fmla="*/ 43 h 712"/>
                  <a:gd name="T58" fmla="*/ 0 w 1321"/>
                  <a:gd name="T59" fmla="*/ 43 h 712"/>
                  <a:gd name="T60" fmla="*/ 0 w 1321"/>
                  <a:gd name="T61" fmla="*/ 40 h 712"/>
                  <a:gd name="T62" fmla="*/ 2 w 1321"/>
                  <a:gd name="T63" fmla="*/ 37 h 712"/>
                  <a:gd name="T64" fmla="*/ 6 w 1321"/>
                  <a:gd name="T65" fmla="*/ 30 h 712"/>
                  <a:gd name="T66" fmla="*/ 12 w 1321"/>
                  <a:gd name="T67" fmla="*/ 25 h 712"/>
                  <a:gd name="T68" fmla="*/ 19 w 1321"/>
                  <a:gd name="T69" fmla="*/ 19 h 712"/>
                  <a:gd name="T70" fmla="*/ 26 w 1321"/>
                  <a:gd name="T71" fmla="*/ 14 h 712"/>
                  <a:gd name="T72" fmla="*/ 35 w 1321"/>
                  <a:gd name="T73" fmla="*/ 10 h 712"/>
                  <a:gd name="T74" fmla="*/ 44 w 1321"/>
                  <a:gd name="T75" fmla="*/ 7 h 712"/>
                  <a:gd name="T76" fmla="*/ 53 w 1321"/>
                  <a:gd name="T77" fmla="*/ 4 h 712"/>
                  <a:gd name="T78" fmla="*/ 64 w 1321"/>
                  <a:gd name="T79" fmla="*/ 2 h 712"/>
                  <a:gd name="T80" fmla="*/ 74 w 1321"/>
                  <a:gd name="T81" fmla="*/ 1 h 712"/>
                  <a:gd name="T82" fmla="*/ 86 w 1321"/>
                  <a:gd name="T83" fmla="*/ 0 h 712"/>
                  <a:gd name="T84" fmla="*/ 86 w 1321"/>
                  <a:gd name="T85" fmla="*/ 0 h 712"/>
                  <a:gd name="T86" fmla="*/ 97 w 1321"/>
                  <a:gd name="T87" fmla="*/ 1 h 712"/>
                  <a:gd name="T88" fmla="*/ 108 w 1321"/>
                  <a:gd name="T89" fmla="*/ 2 h 712"/>
                  <a:gd name="T90" fmla="*/ 120 w 1321"/>
                  <a:gd name="T91" fmla="*/ 4 h 712"/>
                  <a:gd name="T92" fmla="*/ 130 w 1321"/>
                  <a:gd name="T93" fmla="*/ 7 h 712"/>
                  <a:gd name="T94" fmla="*/ 139 w 1321"/>
                  <a:gd name="T95" fmla="*/ 11 h 712"/>
                  <a:gd name="T96" fmla="*/ 147 w 1321"/>
                  <a:gd name="T97" fmla="*/ 16 h 712"/>
                  <a:gd name="T98" fmla="*/ 155 w 1321"/>
                  <a:gd name="T99" fmla="*/ 21 h 712"/>
                  <a:gd name="T100" fmla="*/ 161 w 1321"/>
                  <a:gd name="T101" fmla="*/ 27 h 712"/>
                  <a:gd name="T102" fmla="*/ 167 w 1321"/>
                  <a:gd name="T103" fmla="*/ 33 h 712"/>
                  <a:gd name="T104" fmla="*/ 167 w 1321"/>
                  <a:gd name="T105" fmla="*/ 33 h 7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321"/>
                  <a:gd name="T160" fmla="*/ 0 h 712"/>
                  <a:gd name="T161" fmla="*/ 1321 w 1321"/>
                  <a:gd name="T162" fmla="*/ 712 h 71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CAF6A2"/>
                  </a:gs>
                </a:gsLst>
                <a:lin ang="5400000" scaled="1"/>
              </a:gra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48" name="Text Box 30"/>
            <p:cNvSpPr txBox="1">
              <a:spLocks noChangeArrowheads="1"/>
            </p:cNvSpPr>
            <p:nvPr/>
          </p:nvSpPr>
          <p:spPr bwMode="gray">
            <a:xfrm>
              <a:off x="5286249" y="2927569"/>
              <a:ext cx="819150" cy="96167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ct val="50000"/>
                </a:spcBef>
              </a:pPr>
              <a:r>
                <a:rPr lang="zh-CN" altLang="en-US" sz="1400" b="1" dirty="0" smtClean="0">
                  <a:solidFill>
                    <a:srgbClr val="003366"/>
                  </a:solidFill>
                  <a:latin typeface="微软雅黑" pitchFamily="34" charset="-122"/>
                  <a:ea typeface="微软雅黑" pitchFamily="34" charset="-122"/>
                </a:rPr>
                <a:t>巡店管理</a:t>
              </a:r>
              <a:endParaRPr lang="en-US" altLang="zh-CN" sz="1400" b="1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9" name="Text Box 31"/>
            <p:cNvSpPr txBox="1">
              <a:spLocks noChangeArrowheads="1"/>
            </p:cNvSpPr>
            <p:nvPr/>
          </p:nvSpPr>
          <p:spPr bwMode="gray">
            <a:xfrm>
              <a:off x="3382795" y="2183525"/>
              <a:ext cx="1639887" cy="40069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outerShdw dist="12700" dir="5400000" algn="ctr" rotWithShape="0">
                <a:srgbClr val="003300">
                  <a:alpha val="50000"/>
                </a:srgb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1400" b="1" dirty="0" smtClean="0">
                  <a:latin typeface="微软雅黑" pitchFamily="34" charset="-122"/>
                  <a:ea typeface="微软雅黑" pitchFamily="34" charset="-122"/>
                </a:rPr>
                <a:t>图形展现</a:t>
              </a:r>
              <a:endParaRPr lang="en-US" altLang="zh-CN" sz="14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0" name="Text Box 32"/>
            <p:cNvSpPr txBox="1">
              <a:spLocks noChangeArrowheads="1"/>
            </p:cNvSpPr>
            <p:nvPr/>
          </p:nvSpPr>
          <p:spPr bwMode="gray">
            <a:xfrm>
              <a:off x="3468688" y="2976563"/>
              <a:ext cx="1639887" cy="40069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outerShdw dist="12700" dir="5400000" algn="ctr" rotWithShape="0">
                <a:srgbClr val="003300">
                  <a:alpha val="50000"/>
                </a:srgb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1400" b="1" dirty="0" smtClean="0">
                  <a:latin typeface="微软雅黑" pitchFamily="34" charset="-122"/>
                  <a:ea typeface="微软雅黑" pitchFamily="34" charset="-122"/>
                </a:rPr>
                <a:t>图片分享</a:t>
              </a:r>
              <a:endParaRPr lang="en-US" altLang="zh-CN" sz="14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1" name="Text Box 33"/>
            <p:cNvSpPr txBox="1">
              <a:spLocks noChangeArrowheads="1"/>
            </p:cNvSpPr>
            <p:nvPr/>
          </p:nvSpPr>
          <p:spPr bwMode="gray">
            <a:xfrm>
              <a:off x="2969001" y="3764620"/>
              <a:ext cx="1639888" cy="40069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outerShdw dist="12700" dir="5400000" algn="ctr" rotWithShape="0">
                <a:srgbClr val="003300">
                  <a:alpha val="50000"/>
                </a:srgb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1400" b="1" dirty="0" smtClean="0">
                  <a:latin typeface="微软雅黑" pitchFamily="34" charset="-122"/>
                  <a:ea typeface="微软雅黑" pitchFamily="34" charset="-122"/>
                </a:rPr>
                <a:t>实时定位</a:t>
              </a:r>
              <a:endParaRPr lang="en-US" altLang="zh-CN" sz="14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2" name="Text Box 34"/>
            <p:cNvSpPr txBox="1">
              <a:spLocks noChangeArrowheads="1"/>
            </p:cNvSpPr>
            <p:nvPr/>
          </p:nvSpPr>
          <p:spPr bwMode="gray">
            <a:xfrm>
              <a:off x="1975894" y="4229648"/>
              <a:ext cx="1639888" cy="82142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outerShdw dist="12700" dir="5400000" algn="ctr" rotWithShape="0">
                <a:srgbClr val="003300">
                  <a:alpha val="50000"/>
                </a:srgb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1400" b="1" dirty="0" smtClean="0">
                  <a:latin typeface="微软雅黑" pitchFamily="34" charset="-122"/>
                  <a:ea typeface="微软雅黑" pitchFamily="34" charset="-122"/>
                </a:rPr>
                <a:t>直观分享</a:t>
              </a:r>
              <a:endParaRPr lang="en-US" altLang="zh-CN" sz="14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spcBef>
                  <a:spcPct val="50000"/>
                </a:spcBef>
                <a:defRPr/>
              </a:pPr>
              <a:r>
                <a:rPr lang="zh-CN" altLang="en-US" sz="1400" b="1" dirty="0" smtClean="0">
                  <a:latin typeface="微软雅黑" pitchFamily="34" charset="-122"/>
                  <a:ea typeface="微软雅黑" pitchFamily="34" charset="-122"/>
                </a:rPr>
                <a:t>多点互动</a:t>
              </a:r>
              <a:endParaRPr lang="en-US" altLang="zh-CN" sz="14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3" name="Rectangle 35"/>
            <p:cNvSpPr>
              <a:spLocks noChangeArrowheads="1"/>
            </p:cNvSpPr>
            <p:nvPr/>
          </p:nvSpPr>
          <p:spPr bwMode="gray">
            <a:xfrm>
              <a:off x="6031079" y="1625491"/>
              <a:ext cx="3119395" cy="84146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50000"/>
                </a:lnSpc>
                <a:buClr>
                  <a:srgbClr val="FF3300"/>
                </a:buClr>
                <a:buSzPct val="115000"/>
                <a:buFont typeface="Wingdings" pitchFamily="2" charset="2"/>
                <a:buNone/>
              </a:pPr>
              <a:r>
                <a:rPr lang="zh-CN" altLang="en-US" sz="12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日、月、年数据图形展现，直观且可随时切图分享</a:t>
              </a:r>
              <a:endPara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4" name="Rectangle 36"/>
            <p:cNvSpPr>
              <a:spLocks noChangeArrowheads="1"/>
            </p:cNvSpPr>
            <p:nvPr/>
          </p:nvSpPr>
          <p:spPr bwMode="gray">
            <a:xfrm>
              <a:off x="6113838" y="3020575"/>
              <a:ext cx="2979319" cy="79897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50000"/>
                </a:lnSpc>
                <a:buClr>
                  <a:srgbClr val="FF3300"/>
                </a:buClr>
                <a:buSzPct val="115000"/>
                <a:buFont typeface="Wingdings" pitchFamily="2" charset="2"/>
                <a:buNone/>
              </a:pPr>
              <a:r>
                <a:rPr lang="zh-CN" altLang="en-US" sz="12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巡店拍照（文件拍照），实时定位，完成在线交流和分享</a:t>
              </a:r>
              <a:endPara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5" name="Rectangle 37"/>
            <p:cNvSpPr>
              <a:spLocks noChangeArrowheads="1"/>
            </p:cNvSpPr>
            <p:nvPr/>
          </p:nvSpPr>
          <p:spPr bwMode="gray">
            <a:xfrm>
              <a:off x="5782803" y="4694676"/>
              <a:ext cx="2979319" cy="79897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50000"/>
                </a:lnSpc>
                <a:buClr>
                  <a:srgbClr val="FF3300"/>
                </a:buClr>
                <a:buSzPct val="115000"/>
                <a:buFont typeface="Wingdings" pitchFamily="2" charset="2"/>
                <a:buNone/>
              </a:pPr>
              <a:r>
                <a:rPr lang="zh-CN" altLang="en-US" sz="12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图片、文字、语音、视频等多模式工作部署</a:t>
              </a:r>
              <a:endPara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6" name="Group 39"/>
            <p:cNvGrpSpPr>
              <a:grpSpLocks/>
            </p:cNvGrpSpPr>
            <p:nvPr/>
          </p:nvGrpSpPr>
          <p:grpSpPr bwMode="auto">
            <a:xfrm>
              <a:off x="5184775" y="1662116"/>
              <a:ext cx="723900" cy="758826"/>
              <a:chOff x="3247" y="1673"/>
              <a:chExt cx="606" cy="636"/>
            </a:xfrm>
          </p:grpSpPr>
          <p:pic>
            <p:nvPicPr>
              <p:cNvPr id="92" name="Picture 40" descr="light_shadow"/>
              <p:cNvPicPr>
                <a:picLocks noChangeAspect="1" noChangeArrowheads="1"/>
              </p:cNvPicPr>
              <p:nvPr/>
            </p:nvPicPr>
            <p:blipFill>
              <a:blip r:embed="rId5" cstate="print">
                <a:lum bright="-84000" contrast="-48000"/>
              </a:blip>
              <a:srcRect/>
              <a:stretch>
                <a:fillRect/>
              </a:stretch>
            </p:blipFill>
            <p:spPr bwMode="gray">
              <a:xfrm>
                <a:off x="3305" y="2171"/>
                <a:ext cx="498" cy="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3" name="Picture 41" descr="circuler_1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gray">
              <a:xfrm>
                <a:off x="3247" y="1673"/>
                <a:ext cx="606" cy="5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4" name="Oval 42"/>
              <p:cNvSpPr>
                <a:spLocks noChangeArrowheads="1"/>
              </p:cNvSpPr>
              <p:nvPr/>
            </p:nvSpPr>
            <p:spPr bwMode="gray">
              <a:xfrm>
                <a:off x="3247" y="1673"/>
                <a:ext cx="602" cy="587"/>
              </a:xfrm>
              <a:prstGeom prst="ellipse">
                <a:avLst/>
              </a:prstGeom>
              <a:gradFill rotWithShape="1">
                <a:gsLst>
                  <a:gs pos="0">
                    <a:srgbClr val="CCCC00">
                      <a:alpha val="89999"/>
                    </a:srgbClr>
                  </a:gs>
                  <a:gs pos="50000">
                    <a:srgbClr val="CCFF99">
                      <a:alpha val="55000"/>
                    </a:srgbClr>
                  </a:gs>
                  <a:gs pos="100000">
                    <a:srgbClr val="CCCC00">
                      <a:alpha val="89999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95" name="Group 43"/>
              <p:cNvGrpSpPr>
                <a:grpSpLocks/>
              </p:cNvGrpSpPr>
              <p:nvPr/>
            </p:nvGrpSpPr>
            <p:grpSpPr bwMode="auto">
              <a:xfrm rot="-1045052" flipH="1" flipV="1">
                <a:off x="3286" y="2156"/>
                <a:ext cx="474" cy="107"/>
                <a:chOff x="2526" y="1060"/>
                <a:chExt cx="896" cy="236"/>
              </a:xfrm>
            </p:grpSpPr>
            <p:grpSp>
              <p:nvGrpSpPr>
                <p:cNvPr id="97" name="Group 44"/>
                <p:cNvGrpSpPr>
                  <a:grpSpLocks/>
                </p:cNvGrpSpPr>
                <p:nvPr/>
              </p:nvGrpSpPr>
              <p:grpSpPr bwMode="auto">
                <a:xfrm>
                  <a:off x="2526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103" name="AutoShape 45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5F5F5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104" name="AutoShape 46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5F5F5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105" name="AutoShape 47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5F5F5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106" name="AutoShape 48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5F5F5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</p:grpSp>
            <p:grpSp>
              <p:nvGrpSpPr>
                <p:cNvPr id="98" name="Group 49"/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99" name="AutoShape 50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5F5F5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100" name="AutoShape 51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5F5F5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101" name="AutoShape 52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5F5F5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102" name="AutoShape 53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5F5F5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</p:grpSp>
          </p:grpSp>
          <p:sp>
            <p:nvSpPr>
              <p:cNvPr id="96" name="Freeform 54"/>
              <p:cNvSpPr>
                <a:spLocks/>
              </p:cNvSpPr>
              <p:nvPr/>
            </p:nvSpPr>
            <p:spPr bwMode="gray">
              <a:xfrm>
                <a:off x="3309" y="1685"/>
                <a:ext cx="473" cy="204"/>
              </a:xfrm>
              <a:custGeom>
                <a:avLst/>
                <a:gdLst>
                  <a:gd name="T0" fmla="*/ 167 w 1321"/>
                  <a:gd name="T1" fmla="*/ 33 h 712"/>
                  <a:gd name="T2" fmla="*/ 169 w 1321"/>
                  <a:gd name="T3" fmla="*/ 36 h 712"/>
                  <a:gd name="T4" fmla="*/ 169 w 1321"/>
                  <a:gd name="T5" fmla="*/ 40 h 712"/>
                  <a:gd name="T6" fmla="*/ 169 w 1321"/>
                  <a:gd name="T7" fmla="*/ 42 h 712"/>
                  <a:gd name="T8" fmla="*/ 166 w 1321"/>
                  <a:gd name="T9" fmla="*/ 45 h 712"/>
                  <a:gd name="T10" fmla="*/ 163 w 1321"/>
                  <a:gd name="T11" fmla="*/ 48 h 712"/>
                  <a:gd name="T12" fmla="*/ 159 w 1321"/>
                  <a:gd name="T13" fmla="*/ 50 h 712"/>
                  <a:gd name="T14" fmla="*/ 153 w 1321"/>
                  <a:gd name="T15" fmla="*/ 52 h 712"/>
                  <a:gd name="T16" fmla="*/ 147 w 1321"/>
                  <a:gd name="T17" fmla="*/ 53 h 712"/>
                  <a:gd name="T18" fmla="*/ 140 w 1321"/>
                  <a:gd name="T19" fmla="*/ 55 h 712"/>
                  <a:gd name="T20" fmla="*/ 132 w 1321"/>
                  <a:gd name="T21" fmla="*/ 56 h 712"/>
                  <a:gd name="T22" fmla="*/ 124 w 1321"/>
                  <a:gd name="T23" fmla="*/ 57 h 712"/>
                  <a:gd name="T24" fmla="*/ 115 w 1321"/>
                  <a:gd name="T25" fmla="*/ 58 h 712"/>
                  <a:gd name="T26" fmla="*/ 106 w 1321"/>
                  <a:gd name="T27" fmla="*/ 58 h 712"/>
                  <a:gd name="T28" fmla="*/ 102 w 1321"/>
                  <a:gd name="T29" fmla="*/ 58 h 712"/>
                  <a:gd name="T30" fmla="*/ 61 w 1321"/>
                  <a:gd name="T31" fmla="*/ 58 h 712"/>
                  <a:gd name="T32" fmla="*/ 61 w 1321"/>
                  <a:gd name="T33" fmla="*/ 58 h 712"/>
                  <a:gd name="T34" fmla="*/ 52 w 1321"/>
                  <a:gd name="T35" fmla="*/ 58 h 712"/>
                  <a:gd name="T36" fmla="*/ 45 w 1321"/>
                  <a:gd name="T37" fmla="*/ 58 h 712"/>
                  <a:gd name="T38" fmla="*/ 37 w 1321"/>
                  <a:gd name="T39" fmla="*/ 57 h 712"/>
                  <a:gd name="T40" fmla="*/ 30 w 1321"/>
                  <a:gd name="T41" fmla="*/ 56 h 712"/>
                  <a:gd name="T42" fmla="*/ 24 w 1321"/>
                  <a:gd name="T43" fmla="*/ 56 h 712"/>
                  <a:gd name="T44" fmla="*/ 18 w 1321"/>
                  <a:gd name="T45" fmla="*/ 54 h 712"/>
                  <a:gd name="T46" fmla="*/ 13 w 1321"/>
                  <a:gd name="T47" fmla="*/ 53 h 712"/>
                  <a:gd name="T48" fmla="*/ 9 w 1321"/>
                  <a:gd name="T49" fmla="*/ 52 h 712"/>
                  <a:gd name="T50" fmla="*/ 5 w 1321"/>
                  <a:gd name="T51" fmla="*/ 50 h 712"/>
                  <a:gd name="T52" fmla="*/ 2 w 1321"/>
                  <a:gd name="T53" fmla="*/ 48 h 712"/>
                  <a:gd name="T54" fmla="*/ 1 w 1321"/>
                  <a:gd name="T55" fmla="*/ 46 h 712"/>
                  <a:gd name="T56" fmla="*/ 0 w 1321"/>
                  <a:gd name="T57" fmla="*/ 43 h 712"/>
                  <a:gd name="T58" fmla="*/ 0 w 1321"/>
                  <a:gd name="T59" fmla="*/ 43 h 712"/>
                  <a:gd name="T60" fmla="*/ 0 w 1321"/>
                  <a:gd name="T61" fmla="*/ 40 h 712"/>
                  <a:gd name="T62" fmla="*/ 2 w 1321"/>
                  <a:gd name="T63" fmla="*/ 37 h 712"/>
                  <a:gd name="T64" fmla="*/ 6 w 1321"/>
                  <a:gd name="T65" fmla="*/ 30 h 712"/>
                  <a:gd name="T66" fmla="*/ 12 w 1321"/>
                  <a:gd name="T67" fmla="*/ 25 h 712"/>
                  <a:gd name="T68" fmla="*/ 19 w 1321"/>
                  <a:gd name="T69" fmla="*/ 19 h 712"/>
                  <a:gd name="T70" fmla="*/ 26 w 1321"/>
                  <a:gd name="T71" fmla="*/ 14 h 712"/>
                  <a:gd name="T72" fmla="*/ 35 w 1321"/>
                  <a:gd name="T73" fmla="*/ 10 h 712"/>
                  <a:gd name="T74" fmla="*/ 44 w 1321"/>
                  <a:gd name="T75" fmla="*/ 7 h 712"/>
                  <a:gd name="T76" fmla="*/ 53 w 1321"/>
                  <a:gd name="T77" fmla="*/ 4 h 712"/>
                  <a:gd name="T78" fmla="*/ 64 w 1321"/>
                  <a:gd name="T79" fmla="*/ 2 h 712"/>
                  <a:gd name="T80" fmla="*/ 74 w 1321"/>
                  <a:gd name="T81" fmla="*/ 1 h 712"/>
                  <a:gd name="T82" fmla="*/ 86 w 1321"/>
                  <a:gd name="T83" fmla="*/ 0 h 712"/>
                  <a:gd name="T84" fmla="*/ 86 w 1321"/>
                  <a:gd name="T85" fmla="*/ 0 h 712"/>
                  <a:gd name="T86" fmla="*/ 97 w 1321"/>
                  <a:gd name="T87" fmla="*/ 1 h 712"/>
                  <a:gd name="T88" fmla="*/ 108 w 1321"/>
                  <a:gd name="T89" fmla="*/ 2 h 712"/>
                  <a:gd name="T90" fmla="*/ 120 w 1321"/>
                  <a:gd name="T91" fmla="*/ 4 h 712"/>
                  <a:gd name="T92" fmla="*/ 130 w 1321"/>
                  <a:gd name="T93" fmla="*/ 7 h 712"/>
                  <a:gd name="T94" fmla="*/ 139 w 1321"/>
                  <a:gd name="T95" fmla="*/ 11 h 712"/>
                  <a:gd name="T96" fmla="*/ 147 w 1321"/>
                  <a:gd name="T97" fmla="*/ 16 h 712"/>
                  <a:gd name="T98" fmla="*/ 155 w 1321"/>
                  <a:gd name="T99" fmla="*/ 21 h 712"/>
                  <a:gd name="T100" fmla="*/ 161 w 1321"/>
                  <a:gd name="T101" fmla="*/ 27 h 712"/>
                  <a:gd name="T102" fmla="*/ 167 w 1321"/>
                  <a:gd name="T103" fmla="*/ 33 h 712"/>
                  <a:gd name="T104" fmla="*/ 167 w 1321"/>
                  <a:gd name="T105" fmla="*/ 33 h 7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321"/>
                  <a:gd name="T160" fmla="*/ 0 h 712"/>
                  <a:gd name="T161" fmla="*/ 1321 w 1321"/>
                  <a:gd name="T162" fmla="*/ 712 h 71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CAF6A2"/>
                  </a:gs>
                </a:gsLst>
                <a:lin ang="5400000" scaled="1"/>
              </a:gra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57" name="Text Box 55"/>
            <p:cNvSpPr txBox="1">
              <a:spLocks noChangeArrowheads="1"/>
            </p:cNvSpPr>
            <p:nvPr/>
          </p:nvSpPr>
          <p:spPr bwMode="gray">
            <a:xfrm>
              <a:off x="5162220" y="1702792"/>
              <a:ext cx="755650" cy="7212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200" b="1" dirty="0" smtClean="0">
                  <a:solidFill>
                    <a:srgbClr val="003366"/>
                  </a:solidFill>
                  <a:latin typeface="微软雅黑" pitchFamily="34" charset="-122"/>
                  <a:ea typeface="微软雅黑" pitchFamily="34" charset="-122"/>
                </a:rPr>
                <a:t>销量</a:t>
              </a:r>
              <a:endParaRPr lang="en-US" altLang="zh-CN" sz="12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spcBef>
                  <a:spcPct val="50000"/>
                </a:spcBef>
              </a:pPr>
              <a:r>
                <a:rPr lang="zh-CN" altLang="en-US" sz="1200" b="1" dirty="0" smtClean="0">
                  <a:solidFill>
                    <a:srgbClr val="003366"/>
                  </a:solidFill>
                  <a:latin typeface="微软雅黑" pitchFamily="34" charset="-122"/>
                  <a:ea typeface="微软雅黑" pitchFamily="34" charset="-122"/>
                </a:rPr>
                <a:t>统计</a:t>
              </a:r>
              <a:endParaRPr lang="en-US" altLang="zh-CN" sz="1200" b="1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8" name="Group 56"/>
            <p:cNvGrpSpPr>
              <a:grpSpLocks/>
            </p:cNvGrpSpPr>
            <p:nvPr/>
          </p:nvGrpSpPr>
          <p:grpSpPr bwMode="auto">
            <a:xfrm>
              <a:off x="4262443" y="4384669"/>
              <a:ext cx="1193801" cy="1254123"/>
              <a:chOff x="3247" y="1673"/>
              <a:chExt cx="606" cy="636"/>
            </a:xfrm>
          </p:grpSpPr>
          <p:pic>
            <p:nvPicPr>
              <p:cNvPr id="77" name="Picture 57" descr="light_shadow"/>
              <p:cNvPicPr>
                <a:picLocks noChangeAspect="1" noChangeArrowheads="1"/>
              </p:cNvPicPr>
              <p:nvPr/>
            </p:nvPicPr>
            <p:blipFill>
              <a:blip r:embed="rId7" cstate="print">
                <a:lum bright="-84000" contrast="-48000"/>
              </a:blip>
              <a:srcRect/>
              <a:stretch>
                <a:fillRect/>
              </a:stretch>
            </p:blipFill>
            <p:spPr bwMode="gray">
              <a:xfrm>
                <a:off x="3305" y="2171"/>
                <a:ext cx="498" cy="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8" name="Picture 58" descr="circuler_1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gray">
              <a:xfrm>
                <a:off x="3247" y="1673"/>
                <a:ext cx="606" cy="5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9" name="Oval 59"/>
              <p:cNvSpPr>
                <a:spLocks noChangeArrowheads="1"/>
              </p:cNvSpPr>
              <p:nvPr/>
            </p:nvSpPr>
            <p:spPr bwMode="gray">
              <a:xfrm>
                <a:off x="3247" y="1673"/>
                <a:ext cx="602" cy="587"/>
              </a:xfrm>
              <a:prstGeom prst="ellipse">
                <a:avLst/>
              </a:prstGeom>
              <a:gradFill rotWithShape="1">
                <a:gsLst>
                  <a:gs pos="0">
                    <a:srgbClr val="CCCC00">
                      <a:alpha val="89999"/>
                    </a:srgbClr>
                  </a:gs>
                  <a:gs pos="50000">
                    <a:srgbClr val="CCFF99">
                      <a:alpha val="55000"/>
                    </a:srgbClr>
                  </a:gs>
                  <a:gs pos="100000">
                    <a:srgbClr val="CCCC00">
                      <a:alpha val="89999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80" name="Group 60"/>
              <p:cNvGrpSpPr>
                <a:grpSpLocks/>
              </p:cNvGrpSpPr>
              <p:nvPr/>
            </p:nvGrpSpPr>
            <p:grpSpPr bwMode="auto">
              <a:xfrm rot="-1045052" flipH="1" flipV="1">
                <a:off x="3286" y="2156"/>
                <a:ext cx="474" cy="107"/>
                <a:chOff x="2526" y="1060"/>
                <a:chExt cx="896" cy="236"/>
              </a:xfrm>
            </p:grpSpPr>
            <p:grpSp>
              <p:nvGrpSpPr>
                <p:cNvPr id="82" name="Group 61"/>
                <p:cNvGrpSpPr>
                  <a:grpSpLocks/>
                </p:cNvGrpSpPr>
                <p:nvPr/>
              </p:nvGrpSpPr>
              <p:grpSpPr bwMode="auto">
                <a:xfrm>
                  <a:off x="2526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88" name="AutoShape 62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5F5F5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89" name="AutoShape 63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5F5F5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90" name="AutoShape 64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5F5F5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91" name="AutoShape 65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5F5F5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</p:grpSp>
            <p:grpSp>
              <p:nvGrpSpPr>
                <p:cNvPr id="83" name="Group 66"/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84" name="AutoShape 67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901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85" name="AutoShape 68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5F5F5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86" name="AutoShape 69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5F5F5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87" name="AutoShape 70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5F5F5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</p:grpSp>
          </p:grpSp>
          <p:sp>
            <p:nvSpPr>
              <p:cNvPr id="81" name="Freeform 71"/>
              <p:cNvSpPr>
                <a:spLocks/>
              </p:cNvSpPr>
              <p:nvPr/>
            </p:nvSpPr>
            <p:spPr bwMode="gray">
              <a:xfrm>
                <a:off x="3309" y="1685"/>
                <a:ext cx="473" cy="204"/>
              </a:xfrm>
              <a:custGeom>
                <a:avLst/>
                <a:gdLst>
                  <a:gd name="T0" fmla="*/ 167 w 1321"/>
                  <a:gd name="T1" fmla="*/ 33 h 712"/>
                  <a:gd name="T2" fmla="*/ 169 w 1321"/>
                  <a:gd name="T3" fmla="*/ 36 h 712"/>
                  <a:gd name="T4" fmla="*/ 169 w 1321"/>
                  <a:gd name="T5" fmla="*/ 40 h 712"/>
                  <a:gd name="T6" fmla="*/ 169 w 1321"/>
                  <a:gd name="T7" fmla="*/ 42 h 712"/>
                  <a:gd name="T8" fmla="*/ 166 w 1321"/>
                  <a:gd name="T9" fmla="*/ 45 h 712"/>
                  <a:gd name="T10" fmla="*/ 163 w 1321"/>
                  <a:gd name="T11" fmla="*/ 48 h 712"/>
                  <a:gd name="T12" fmla="*/ 159 w 1321"/>
                  <a:gd name="T13" fmla="*/ 50 h 712"/>
                  <a:gd name="T14" fmla="*/ 153 w 1321"/>
                  <a:gd name="T15" fmla="*/ 52 h 712"/>
                  <a:gd name="T16" fmla="*/ 147 w 1321"/>
                  <a:gd name="T17" fmla="*/ 53 h 712"/>
                  <a:gd name="T18" fmla="*/ 140 w 1321"/>
                  <a:gd name="T19" fmla="*/ 55 h 712"/>
                  <a:gd name="T20" fmla="*/ 132 w 1321"/>
                  <a:gd name="T21" fmla="*/ 56 h 712"/>
                  <a:gd name="T22" fmla="*/ 124 w 1321"/>
                  <a:gd name="T23" fmla="*/ 57 h 712"/>
                  <a:gd name="T24" fmla="*/ 115 w 1321"/>
                  <a:gd name="T25" fmla="*/ 58 h 712"/>
                  <a:gd name="T26" fmla="*/ 106 w 1321"/>
                  <a:gd name="T27" fmla="*/ 58 h 712"/>
                  <a:gd name="T28" fmla="*/ 102 w 1321"/>
                  <a:gd name="T29" fmla="*/ 58 h 712"/>
                  <a:gd name="T30" fmla="*/ 61 w 1321"/>
                  <a:gd name="T31" fmla="*/ 58 h 712"/>
                  <a:gd name="T32" fmla="*/ 61 w 1321"/>
                  <a:gd name="T33" fmla="*/ 58 h 712"/>
                  <a:gd name="T34" fmla="*/ 52 w 1321"/>
                  <a:gd name="T35" fmla="*/ 58 h 712"/>
                  <a:gd name="T36" fmla="*/ 45 w 1321"/>
                  <a:gd name="T37" fmla="*/ 58 h 712"/>
                  <a:gd name="T38" fmla="*/ 37 w 1321"/>
                  <a:gd name="T39" fmla="*/ 57 h 712"/>
                  <a:gd name="T40" fmla="*/ 30 w 1321"/>
                  <a:gd name="T41" fmla="*/ 56 h 712"/>
                  <a:gd name="T42" fmla="*/ 24 w 1321"/>
                  <a:gd name="T43" fmla="*/ 56 h 712"/>
                  <a:gd name="T44" fmla="*/ 18 w 1321"/>
                  <a:gd name="T45" fmla="*/ 54 h 712"/>
                  <a:gd name="T46" fmla="*/ 13 w 1321"/>
                  <a:gd name="T47" fmla="*/ 53 h 712"/>
                  <a:gd name="T48" fmla="*/ 9 w 1321"/>
                  <a:gd name="T49" fmla="*/ 52 h 712"/>
                  <a:gd name="T50" fmla="*/ 5 w 1321"/>
                  <a:gd name="T51" fmla="*/ 50 h 712"/>
                  <a:gd name="T52" fmla="*/ 2 w 1321"/>
                  <a:gd name="T53" fmla="*/ 48 h 712"/>
                  <a:gd name="T54" fmla="*/ 1 w 1321"/>
                  <a:gd name="T55" fmla="*/ 46 h 712"/>
                  <a:gd name="T56" fmla="*/ 0 w 1321"/>
                  <a:gd name="T57" fmla="*/ 43 h 712"/>
                  <a:gd name="T58" fmla="*/ 0 w 1321"/>
                  <a:gd name="T59" fmla="*/ 43 h 712"/>
                  <a:gd name="T60" fmla="*/ 0 w 1321"/>
                  <a:gd name="T61" fmla="*/ 40 h 712"/>
                  <a:gd name="T62" fmla="*/ 2 w 1321"/>
                  <a:gd name="T63" fmla="*/ 37 h 712"/>
                  <a:gd name="T64" fmla="*/ 6 w 1321"/>
                  <a:gd name="T65" fmla="*/ 30 h 712"/>
                  <a:gd name="T66" fmla="*/ 12 w 1321"/>
                  <a:gd name="T67" fmla="*/ 25 h 712"/>
                  <a:gd name="T68" fmla="*/ 19 w 1321"/>
                  <a:gd name="T69" fmla="*/ 19 h 712"/>
                  <a:gd name="T70" fmla="*/ 26 w 1321"/>
                  <a:gd name="T71" fmla="*/ 14 h 712"/>
                  <a:gd name="T72" fmla="*/ 35 w 1321"/>
                  <a:gd name="T73" fmla="*/ 10 h 712"/>
                  <a:gd name="T74" fmla="*/ 44 w 1321"/>
                  <a:gd name="T75" fmla="*/ 7 h 712"/>
                  <a:gd name="T76" fmla="*/ 53 w 1321"/>
                  <a:gd name="T77" fmla="*/ 4 h 712"/>
                  <a:gd name="T78" fmla="*/ 64 w 1321"/>
                  <a:gd name="T79" fmla="*/ 2 h 712"/>
                  <a:gd name="T80" fmla="*/ 74 w 1321"/>
                  <a:gd name="T81" fmla="*/ 1 h 712"/>
                  <a:gd name="T82" fmla="*/ 86 w 1321"/>
                  <a:gd name="T83" fmla="*/ 0 h 712"/>
                  <a:gd name="T84" fmla="*/ 86 w 1321"/>
                  <a:gd name="T85" fmla="*/ 0 h 712"/>
                  <a:gd name="T86" fmla="*/ 97 w 1321"/>
                  <a:gd name="T87" fmla="*/ 1 h 712"/>
                  <a:gd name="T88" fmla="*/ 108 w 1321"/>
                  <a:gd name="T89" fmla="*/ 2 h 712"/>
                  <a:gd name="T90" fmla="*/ 120 w 1321"/>
                  <a:gd name="T91" fmla="*/ 4 h 712"/>
                  <a:gd name="T92" fmla="*/ 130 w 1321"/>
                  <a:gd name="T93" fmla="*/ 7 h 712"/>
                  <a:gd name="T94" fmla="*/ 139 w 1321"/>
                  <a:gd name="T95" fmla="*/ 11 h 712"/>
                  <a:gd name="T96" fmla="*/ 147 w 1321"/>
                  <a:gd name="T97" fmla="*/ 16 h 712"/>
                  <a:gd name="T98" fmla="*/ 155 w 1321"/>
                  <a:gd name="T99" fmla="*/ 21 h 712"/>
                  <a:gd name="T100" fmla="*/ 161 w 1321"/>
                  <a:gd name="T101" fmla="*/ 27 h 712"/>
                  <a:gd name="T102" fmla="*/ 167 w 1321"/>
                  <a:gd name="T103" fmla="*/ 33 h 712"/>
                  <a:gd name="T104" fmla="*/ 167 w 1321"/>
                  <a:gd name="T105" fmla="*/ 33 h 7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321"/>
                  <a:gd name="T160" fmla="*/ 0 h 712"/>
                  <a:gd name="T161" fmla="*/ 1321 w 1321"/>
                  <a:gd name="T162" fmla="*/ 712 h 71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CAF6A2"/>
                  </a:gs>
                </a:gsLst>
                <a:lin ang="5400000" scaled="1"/>
              </a:gra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59" name="Text Box 72"/>
            <p:cNvSpPr txBox="1">
              <a:spLocks noChangeArrowheads="1"/>
            </p:cNvSpPr>
            <p:nvPr/>
          </p:nvSpPr>
          <p:spPr bwMode="gray">
            <a:xfrm>
              <a:off x="4375902" y="4664531"/>
              <a:ext cx="954087" cy="68118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400" b="1" dirty="0" smtClean="0">
                  <a:solidFill>
                    <a:srgbClr val="003366"/>
                  </a:solidFill>
                  <a:latin typeface="微软雅黑" pitchFamily="34" charset="-122"/>
                  <a:ea typeface="微软雅黑" pitchFamily="34" charset="-122"/>
                </a:rPr>
                <a:t>重点工 作安 排</a:t>
              </a:r>
              <a:endParaRPr lang="en-US" altLang="zh-CN" sz="1400" b="1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60" name="Group 73"/>
            <p:cNvGrpSpPr>
              <a:grpSpLocks/>
            </p:cNvGrpSpPr>
            <p:nvPr/>
          </p:nvGrpSpPr>
          <p:grpSpPr bwMode="auto">
            <a:xfrm>
              <a:off x="2400305" y="5103813"/>
              <a:ext cx="892176" cy="936625"/>
              <a:chOff x="3247" y="1673"/>
              <a:chExt cx="606" cy="636"/>
            </a:xfrm>
          </p:grpSpPr>
          <p:pic>
            <p:nvPicPr>
              <p:cNvPr id="62" name="Picture 74" descr="light_shadow"/>
              <p:cNvPicPr>
                <a:picLocks noChangeAspect="1" noChangeArrowheads="1"/>
              </p:cNvPicPr>
              <p:nvPr/>
            </p:nvPicPr>
            <p:blipFill>
              <a:blip r:embed="rId9" cstate="print">
                <a:lum bright="-84000" contrast="-48000"/>
              </a:blip>
              <a:srcRect/>
              <a:stretch>
                <a:fillRect/>
              </a:stretch>
            </p:blipFill>
            <p:spPr bwMode="gray">
              <a:xfrm>
                <a:off x="3305" y="2171"/>
                <a:ext cx="498" cy="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3" name="Picture 75" descr="circuler_1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gray">
              <a:xfrm>
                <a:off x="3247" y="1673"/>
                <a:ext cx="606" cy="5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4" name="Oval 76"/>
              <p:cNvSpPr>
                <a:spLocks noChangeArrowheads="1"/>
              </p:cNvSpPr>
              <p:nvPr/>
            </p:nvSpPr>
            <p:spPr bwMode="gray">
              <a:xfrm>
                <a:off x="3247" y="1673"/>
                <a:ext cx="602" cy="587"/>
              </a:xfrm>
              <a:prstGeom prst="ellipse">
                <a:avLst/>
              </a:prstGeom>
              <a:gradFill rotWithShape="1">
                <a:gsLst>
                  <a:gs pos="0">
                    <a:srgbClr val="CCCC00">
                      <a:alpha val="89999"/>
                    </a:srgbClr>
                  </a:gs>
                  <a:gs pos="50000">
                    <a:srgbClr val="CCFF99">
                      <a:alpha val="55000"/>
                    </a:srgbClr>
                  </a:gs>
                  <a:gs pos="100000">
                    <a:srgbClr val="CCCC00">
                      <a:alpha val="89999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65" name="Group 77"/>
              <p:cNvGrpSpPr>
                <a:grpSpLocks/>
              </p:cNvGrpSpPr>
              <p:nvPr/>
            </p:nvGrpSpPr>
            <p:grpSpPr bwMode="auto">
              <a:xfrm rot="-1045052" flipH="1" flipV="1">
                <a:off x="3286" y="2156"/>
                <a:ext cx="474" cy="107"/>
                <a:chOff x="2526" y="1060"/>
                <a:chExt cx="896" cy="236"/>
              </a:xfrm>
            </p:grpSpPr>
            <p:grpSp>
              <p:nvGrpSpPr>
                <p:cNvPr id="67" name="Group 78"/>
                <p:cNvGrpSpPr>
                  <a:grpSpLocks/>
                </p:cNvGrpSpPr>
                <p:nvPr/>
              </p:nvGrpSpPr>
              <p:grpSpPr bwMode="auto">
                <a:xfrm>
                  <a:off x="2526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73" name="AutoShape 79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5F5F5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74" name="AutoShape 80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5F5F5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75" name="AutoShape 81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5F5F5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76" name="AutoShape 82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5F5F5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</p:grpSp>
            <p:grpSp>
              <p:nvGrpSpPr>
                <p:cNvPr id="68" name="Group 83"/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69" name="AutoShape 84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901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70" name="AutoShape 85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5F5F5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71" name="AutoShape 86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5F5F5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72" name="AutoShape 87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5F5F5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</p:grpSp>
          </p:grpSp>
          <p:sp>
            <p:nvSpPr>
              <p:cNvPr id="66" name="Freeform 88"/>
              <p:cNvSpPr>
                <a:spLocks/>
              </p:cNvSpPr>
              <p:nvPr/>
            </p:nvSpPr>
            <p:spPr bwMode="gray">
              <a:xfrm>
                <a:off x="3309" y="1685"/>
                <a:ext cx="473" cy="204"/>
              </a:xfrm>
              <a:custGeom>
                <a:avLst/>
                <a:gdLst>
                  <a:gd name="T0" fmla="*/ 167 w 1321"/>
                  <a:gd name="T1" fmla="*/ 33 h 712"/>
                  <a:gd name="T2" fmla="*/ 169 w 1321"/>
                  <a:gd name="T3" fmla="*/ 36 h 712"/>
                  <a:gd name="T4" fmla="*/ 169 w 1321"/>
                  <a:gd name="T5" fmla="*/ 40 h 712"/>
                  <a:gd name="T6" fmla="*/ 169 w 1321"/>
                  <a:gd name="T7" fmla="*/ 42 h 712"/>
                  <a:gd name="T8" fmla="*/ 166 w 1321"/>
                  <a:gd name="T9" fmla="*/ 45 h 712"/>
                  <a:gd name="T10" fmla="*/ 163 w 1321"/>
                  <a:gd name="T11" fmla="*/ 48 h 712"/>
                  <a:gd name="T12" fmla="*/ 159 w 1321"/>
                  <a:gd name="T13" fmla="*/ 50 h 712"/>
                  <a:gd name="T14" fmla="*/ 153 w 1321"/>
                  <a:gd name="T15" fmla="*/ 52 h 712"/>
                  <a:gd name="T16" fmla="*/ 147 w 1321"/>
                  <a:gd name="T17" fmla="*/ 53 h 712"/>
                  <a:gd name="T18" fmla="*/ 140 w 1321"/>
                  <a:gd name="T19" fmla="*/ 55 h 712"/>
                  <a:gd name="T20" fmla="*/ 132 w 1321"/>
                  <a:gd name="T21" fmla="*/ 56 h 712"/>
                  <a:gd name="T22" fmla="*/ 124 w 1321"/>
                  <a:gd name="T23" fmla="*/ 57 h 712"/>
                  <a:gd name="T24" fmla="*/ 115 w 1321"/>
                  <a:gd name="T25" fmla="*/ 58 h 712"/>
                  <a:gd name="T26" fmla="*/ 106 w 1321"/>
                  <a:gd name="T27" fmla="*/ 58 h 712"/>
                  <a:gd name="T28" fmla="*/ 102 w 1321"/>
                  <a:gd name="T29" fmla="*/ 58 h 712"/>
                  <a:gd name="T30" fmla="*/ 61 w 1321"/>
                  <a:gd name="T31" fmla="*/ 58 h 712"/>
                  <a:gd name="T32" fmla="*/ 61 w 1321"/>
                  <a:gd name="T33" fmla="*/ 58 h 712"/>
                  <a:gd name="T34" fmla="*/ 52 w 1321"/>
                  <a:gd name="T35" fmla="*/ 58 h 712"/>
                  <a:gd name="T36" fmla="*/ 45 w 1321"/>
                  <a:gd name="T37" fmla="*/ 58 h 712"/>
                  <a:gd name="T38" fmla="*/ 37 w 1321"/>
                  <a:gd name="T39" fmla="*/ 57 h 712"/>
                  <a:gd name="T40" fmla="*/ 30 w 1321"/>
                  <a:gd name="T41" fmla="*/ 56 h 712"/>
                  <a:gd name="T42" fmla="*/ 24 w 1321"/>
                  <a:gd name="T43" fmla="*/ 56 h 712"/>
                  <a:gd name="T44" fmla="*/ 18 w 1321"/>
                  <a:gd name="T45" fmla="*/ 54 h 712"/>
                  <a:gd name="T46" fmla="*/ 13 w 1321"/>
                  <a:gd name="T47" fmla="*/ 53 h 712"/>
                  <a:gd name="T48" fmla="*/ 9 w 1321"/>
                  <a:gd name="T49" fmla="*/ 52 h 712"/>
                  <a:gd name="T50" fmla="*/ 5 w 1321"/>
                  <a:gd name="T51" fmla="*/ 50 h 712"/>
                  <a:gd name="T52" fmla="*/ 2 w 1321"/>
                  <a:gd name="T53" fmla="*/ 48 h 712"/>
                  <a:gd name="T54" fmla="*/ 1 w 1321"/>
                  <a:gd name="T55" fmla="*/ 46 h 712"/>
                  <a:gd name="T56" fmla="*/ 0 w 1321"/>
                  <a:gd name="T57" fmla="*/ 43 h 712"/>
                  <a:gd name="T58" fmla="*/ 0 w 1321"/>
                  <a:gd name="T59" fmla="*/ 43 h 712"/>
                  <a:gd name="T60" fmla="*/ 0 w 1321"/>
                  <a:gd name="T61" fmla="*/ 40 h 712"/>
                  <a:gd name="T62" fmla="*/ 2 w 1321"/>
                  <a:gd name="T63" fmla="*/ 37 h 712"/>
                  <a:gd name="T64" fmla="*/ 6 w 1321"/>
                  <a:gd name="T65" fmla="*/ 30 h 712"/>
                  <a:gd name="T66" fmla="*/ 12 w 1321"/>
                  <a:gd name="T67" fmla="*/ 25 h 712"/>
                  <a:gd name="T68" fmla="*/ 19 w 1321"/>
                  <a:gd name="T69" fmla="*/ 19 h 712"/>
                  <a:gd name="T70" fmla="*/ 26 w 1321"/>
                  <a:gd name="T71" fmla="*/ 14 h 712"/>
                  <a:gd name="T72" fmla="*/ 35 w 1321"/>
                  <a:gd name="T73" fmla="*/ 10 h 712"/>
                  <a:gd name="T74" fmla="*/ 44 w 1321"/>
                  <a:gd name="T75" fmla="*/ 7 h 712"/>
                  <a:gd name="T76" fmla="*/ 53 w 1321"/>
                  <a:gd name="T77" fmla="*/ 4 h 712"/>
                  <a:gd name="T78" fmla="*/ 64 w 1321"/>
                  <a:gd name="T79" fmla="*/ 2 h 712"/>
                  <a:gd name="T80" fmla="*/ 74 w 1321"/>
                  <a:gd name="T81" fmla="*/ 1 h 712"/>
                  <a:gd name="T82" fmla="*/ 86 w 1321"/>
                  <a:gd name="T83" fmla="*/ 0 h 712"/>
                  <a:gd name="T84" fmla="*/ 86 w 1321"/>
                  <a:gd name="T85" fmla="*/ 0 h 712"/>
                  <a:gd name="T86" fmla="*/ 97 w 1321"/>
                  <a:gd name="T87" fmla="*/ 1 h 712"/>
                  <a:gd name="T88" fmla="*/ 108 w 1321"/>
                  <a:gd name="T89" fmla="*/ 2 h 712"/>
                  <a:gd name="T90" fmla="*/ 120 w 1321"/>
                  <a:gd name="T91" fmla="*/ 4 h 712"/>
                  <a:gd name="T92" fmla="*/ 130 w 1321"/>
                  <a:gd name="T93" fmla="*/ 7 h 712"/>
                  <a:gd name="T94" fmla="*/ 139 w 1321"/>
                  <a:gd name="T95" fmla="*/ 11 h 712"/>
                  <a:gd name="T96" fmla="*/ 147 w 1321"/>
                  <a:gd name="T97" fmla="*/ 16 h 712"/>
                  <a:gd name="T98" fmla="*/ 155 w 1321"/>
                  <a:gd name="T99" fmla="*/ 21 h 712"/>
                  <a:gd name="T100" fmla="*/ 161 w 1321"/>
                  <a:gd name="T101" fmla="*/ 27 h 712"/>
                  <a:gd name="T102" fmla="*/ 167 w 1321"/>
                  <a:gd name="T103" fmla="*/ 33 h 712"/>
                  <a:gd name="T104" fmla="*/ 167 w 1321"/>
                  <a:gd name="T105" fmla="*/ 33 h 7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321"/>
                  <a:gd name="T160" fmla="*/ 0 h 712"/>
                  <a:gd name="T161" fmla="*/ 1321 w 1321"/>
                  <a:gd name="T162" fmla="*/ 712 h 71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CAF6A2"/>
                  </a:gs>
                </a:gsLst>
                <a:lin ang="5400000" scaled="1"/>
              </a:gra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61" name="Text Box 89"/>
            <p:cNvSpPr txBox="1">
              <a:spLocks noChangeArrowheads="1"/>
            </p:cNvSpPr>
            <p:nvPr/>
          </p:nvSpPr>
          <p:spPr bwMode="gray">
            <a:xfrm>
              <a:off x="2375932" y="5206084"/>
              <a:ext cx="955507" cy="68118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400" b="1" dirty="0" smtClean="0">
                  <a:solidFill>
                    <a:srgbClr val="003366"/>
                  </a:solidFill>
                  <a:latin typeface="微软雅黑" pitchFamily="34" charset="-122"/>
                  <a:ea typeface="微软雅黑" pitchFamily="34" charset="-122"/>
                </a:rPr>
                <a:t>知识库分享</a:t>
              </a:r>
              <a:endParaRPr lang="en-US" altLang="zh-CN" sz="1400" b="1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24" name="Rectangle 37"/>
          <p:cNvSpPr>
            <a:spLocks noChangeArrowheads="1"/>
          </p:cNvSpPr>
          <p:nvPr/>
        </p:nvSpPr>
        <p:spPr bwMode="gray">
          <a:xfrm>
            <a:off x="2857488" y="4286262"/>
            <a:ext cx="2857520" cy="61369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buClr>
                <a:srgbClr val="FF3300"/>
              </a:buClr>
              <a:buSzPct val="115000"/>
              <a:buFont typeface="Wingdings" pitchFamily="2" charset="2"/>
              <a:buNone/>
            </a:pPr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图片、文字、语音、视频等多模式展现知识库，实时分享和传播</a:t>
            </a:r>
            <a:endParaRPr lang="en-US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5" name="Picture 12" descr="worldmap_ani8"/>
          <p:cNvPicPr>
            <a:picLocks noChangeAspect="1" noChangeArrowheads="1" noCrop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gray">
          <a:xfrm>
            <a:off x="2928926" y="1071552"/>
            <a:ext cx="71438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6" name="Line 8"/>
          <p:cNvSpPr>
            <a:spLocks noChangeShapeType="1"/>
          </p:cNvSpPr>
          <p:nvPr/>
        </p:nvSpPr>
        <p:spPr bwMode="gray">
          <a:xfrm rot="20560554" flipH="1">
            <a:off x="1597241" y="2435980"/>
            <a:ext cx="1713529" cy="1485988"/>
          </a:xfrm>
          <a:prstGeom prst="line">
            <a:avLst/>
          </a:prstGeom>
          <a:noFill/>
          <a:ln w="9525">
            <a:solidFill>
              <a:srgbClr val="B2B2B2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1643042" y="3643320"/>
            <a:ext cx="857256" cy="785818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rgbClr val="FF0000"/>
                </a:solidFill>
              </a:rPr>
              <a:t>培训考试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357158" y="4071948"/>
            <a:ext cx="1285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在建功能，在线实时考试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57290" y="214296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  录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857356" y="1643056"/>
            <a:ext cx="5500726" cy="500066"/>
          </a:xfrm>
          <a:prstGeom prst="roundRect">
            <a:avLst/>
          </a:prstGeom>
          <a:noFill/>
          <a:ln>
            <a:solidFill>
              <a:srgbClr val="FFFFFF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一、目前渠道管理现状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857356" y="2428874"/>
            <a:ext cx="5500726" cy="500066"/>
          </a:xfrm>
          <a:prstGeom prst="roundRect">
            <a:avLst/>
          </a:prstGeom>
          <a:noFill/>
          <a:ln>
            <a:solidFill>
              <a:srgbClr val="FFFFFF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二、易销邦带来的改变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857356" y="3143254"/>
            <a:ext cx="5500726" cy="500066"/>
          </a:xfrm>
          <a:prstGeom prst="round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三、易销邦</a:t>
            </a:r>
            <a:r>
              <a:rPr lang="en-US" altLang="zh-CN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产品演示</a:t>
            </a:r>
            <a:endParaRPr lang="zh-CN" altLang="en-US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/>
        </a:solidFill>
      </a:spPr>
      <a:bodyPr/>
      <a:lstStyle/>
      <a:style>
        <a:lnRef idx="0">
          <a:schemeClr val="lt1">
            <a:hueOff val="0"/>
            <a:satOff val="0"/>
            <a:lumOff val="0"/>
            <a:alphaOff val="0"/>
          </a:schemeClr>
        </a:lnRef>
        <a:fillRef idx="3">
          <a:schemeClr val="accent1">
            <a:hueOff val="0"/>
            <a:satOff val="0"/>
            <a:lumOff val="0"/>
            <a:alphaOff val="0"/>
          </a:schemeClr>
        </a:fillRef>
        <a:effectRef idx="3">
          <a:schemeClr val="accent1">
            <a:hueOff val="0"/>
            <a:satOff val="0"/>
            <a:lumOff val="0"/>
            <a:alphaOff val="0"/>
          </a:schemeClr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3903</TotalTime>
  <Words>1940</Words>
  <Application>Microsoft Office PowerPoint</Application>
  <PresentationFormat>全屏显示(16:9)</PresentationFormat>
  <Paragraphs>275</Paragraphs>
  <Slides>37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38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tri-p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聂为杰</dc:creator>
  <cp:lastModifiedBy>储</cp:lastModifiedBy>
  <cp:revision>481</cp:revision>
  <dcterms:created xsi:type="dcterms:W3CDTF">2013-02-16T09:17:07Z</dcterms:created>
  <dcterms:modified xsi:type="dcterms:W3CDTF">2014-05-10T13:11:43Z</dcterms:modified>
</cp:coreProperties>
</file>